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60" r:id="rId5"/>
    <p:sldId id="264" r:id="rId6"/>
    <p:sldId id="262" r:id="rId7"/>
    <p:sldId id="261" r:id="rId8"/>
    <p:sldId id="259"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p:scale>
          <a:sx n="125" d="100"/>
          <a:sy n="125" d="100"/>
        </p:scale>
        <p:origin x="1584"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CB6BE-5329-4C9D-A7E3-4C909E277F60}" type="datetimeFigureOut">
              <a:rPr lang="en-GB" smtClean="0"/>
              <a:t>03/11/2022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1A20E-8C60-4A36-A98C-8EE66702EF56}" type="slidenum">
              <a:rPr lang="en-GB" smtClean="0"/>
              <a:t>‹#›</a:t>
            </a:fld>
            <a:endParaRPr lang="en-GB"/>
          </a:p>
        </p:txBody>
      </p:sp>
    </p:spTree>
    <p:extLst>
      <p:ext uri="{BB962C8B-B14F-4D97-AF65-F5344CB8AC3E}">
        <p14:creationId xmlns:p14="http://schemas.microsoft.com/office/powerpoint/2010/main" val="1945332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Fill this in</a:t>
            </a:r>
          </a:p>
        </p:txBody>
      </p:sp>
      <p:sp>
        <p:nvSpPr>
          <p:cNvPr id="4" name="Slide Number Placeholder 3"/>
          <p:cNvSpPr>
            <a:spLocks noGrp="1"/>
          </p:cNvSpPr>
          <p:nvPr>
            <p:ph type="sldNum" sz="quarter" idx="5"/>
          </p:nvPr>
        </p:nvSpPr>
        <p:spPr/>
        <p:txBody>
          <a:bodyPr/>
          <a:lstStyle/>
          <a:p>
            <a:fld id="{86D1A20E-8C60-4A36-A98C-8EE66702EF56}" type="slidenum">
              <a:rPr lang="en-GB" smtClean="0"/>
              <a:t>8</a:t>
            </a:fld>
            <a:endParaRPr lang="en-GB"/>
          </a:p>
        </p:txBody>
      </p:sp>
    </p:spTree>
    <p:extLst>
      <p:ext uri="{BB962C8B-B14F-4D97-AF65-F5344CB8AC3E}">
        <p14:creationId xmlns:p14="http://schemas.microsoft.com/office/powerpoint/2010/main" val="3309288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202FA2-50E6-4565-B5DE-5AD3DB96340C}" type="datetimeFigureOut">
              <a:rPr lang="en-GB" smtClean="0"/>
              <a:t>03/11/2022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2093878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202FA2-50E6-4565-B5DE-5AD3DB96340C}" type="datetimeFigureOut">
              <a:rPr lang="en-GB" smtClean="0"/>
              <a:t>03/11/2022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449733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202FA2-50E6-4565-B5DE-5AD3DB96340C}" type="datetimeFigureOut">
              <a:rPr lang="en-GB" smtClean="0"/>
              <a:t>03/11/2022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1829734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202FA2-50E6-4565-B5DE-5AD3DB96340C}" type="datetimeFigureOut">
              <a:rPr lang="en-GB" smtClean="0"/>
              <a:t>03/11/2022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1E2F10-3ABF-4016-AEC3-74908E5FB754}"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66354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02FA2-50E6-4565-B5DE-5AD3DB96340C}" type="datetimeFigureOut">
              <a:rPr lang="en-GB" smtClean="0"/>
              <a:t>03/11/2022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1702677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202FA2-50E6-4565-B5DE-5AD3DB96340C}" type="datetimeFigureOut">
              <a:rPr lang="en-GB" smtClean="0"/>
              <a:t>03/11/2022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3744454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202FA2-50E6-4565-B5DE-5AD3DB96340C}" type="datetimeFigureOut">
              <a:rPr lang="en-GB" smtClean="0"/>
              <a:t>03/11/2022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3544184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202FA2-50E6-4565-B5DE-5AD3DB96340C}" type="datetimeFigureOut">
              <a:rPr lang="en-GB" smtClean="0"/>
              <a:t>03/11/2022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2128289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202FA2-50E6-4565-B5DE-5AD3DB96340C}" type="datetimeFigureOut">
              <a:rPr lang="en-GB" smtClean="0"/>
              <a:t>03/11/2022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732492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3202FA2-50E6-4565-B5DE-5AD3DB96340C}" type="datetimeFigureOut">
              <a:rPr lang="en-GB" smtClean="0"/>
              <a:t>03/11/2022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1103067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02FA2-50E6-4565-B5DE-5AD3DB96340C}" type="datetimeFigureOut">
              <a:rPr lang="en-GB" smtClean="0"/>
              <a:t>03/11/2022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1364985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202FA2-50E6-4565-B5DE-5AD3DB96340C}" type="datetimeFigureOut">
              <a:rPr lang="en-GB" smtClean="0"/>
              <a:t>03/11/2022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372902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202FA2-50E6-4565-B5DE-5AD3DB96340C}" type="datetimeFigureOut">
              <a:rPr lang="en-GB" smtClean="0"/>
              <a:t>03/11/2022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369384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3202FA2-50E6-4565-B5DE-5AD3DB96340C}" type="datetimeFigureOut">
              <a:rPr lang="en-GB" smtClean="0"/>
              <a:t>03/11/2022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295800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3202FA2-50E6-4565-B5DE-5AD3DB96340C}" type="datetimeFigureOut">
              <a:rPr lang="en-GB" smtClean="0"/>
              <a:t>03/11/2022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109080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3202FA2-50E6-4565-B5DE-5AD3DB96340C}" type="datetimeFigureOut">
              <a:rPr lang="en-GB" smtClean="0"/>
              <a:t>03/11/2022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3342131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202FA2-50E6-4565-B5DE-5AD3DB96340C}" type="datetimeFigureOut">
              <a:rPr lang="en-GB" smtClean="0"/>
              <a:t>03/11/2022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1E2F10-3ABF-4016-AEC3-74908E5FB754}" type="slidenum">
              <a:rPr lang="en-GB" smtClean="0"/>
              <a:t>‹#›</a:t>
            </a:fld>
            <a:endParaRPr lang="en-GB"/>
          </a:p>
        </p:txBody>
      </p:sp>
    </p:spTree>
    <p:extLst>
      <p:ext uri="{BB962C8B-B14F-4D97-AF65-F5344CB8AC3E}">
        <p14:creationId xmlns:p14="http://schemas.microsoft.com/office/powerpoint/2010/main" val="34826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3202FA2-50E6-4565-B5DE-5AD3DB96340C}" type="datetimeFigureOut">
              <a:rPr lang="en-GB" smtClean="0"/>
              <a:t>03/11/2022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F1E2F10-3ABF-4016-AEC3-74908E5FB754}" type="slidenum">
              <a:rPr lang="en-GB" smtClean="0"/>
              <a:t>‹#›</a:t>
            </a:fld>
            <a:endParaRPr lang="en-GB"/>
          </a:p>
        </p:txBody>
      </p:sp>
    </p:spTree>
    <p:extLst>
      <p:ext uri="{BB962C8B-B14F-4D97-AF65-F5344CB8AC3E}">
        <p14:creationId xmlns:p14="http://schemas.microsoft.com/office/powerpoint/2010/main" val="6301191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8.wdp"/><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microsoft.com/office/2007/relationships/hdphoto" Target="../media/hdphoto6.wdp"/><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microsoft.com/office/2007/relationships/hdphoto" Target="../media/hdphoto7.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0F36-86B2-25BA-1D4E-FF7B8CD60795}"/>
              </a:ext>
            </a:extLst>
          </p:cNvPr>
          <p:cNvSpPr>
            <a:spLocks noGrp="1"/>
          </p:cNvSpPr>
          <p:nvPr>
            <p:ph type="ctrTitle"/>
          </p:nvPr>
        </p:nvSpPr>
        <p:spPr/>
        <p:txBody>
          <a:bodyPr/>
          <a:lstStyle/>
          <a:p>
            <a:r>
              <a:rPr lang="en-GB" dirty="0"/>
              <a:t>T-Level Mentoring Project</a:t>
            </a:r>
          </a:p>
        </p:txBody>
      </p:sp>
      <p:sp>
        <p:nvSpPr>
          <p:cNvPr id="3" name="Subtitle 2">
            <a:extLst>
              <a:ext uri="{FF2B5EF4-FFF2-40B4-BE49-F238E27FC236}">
                <a16:creationId xmlns:a16="http://schemas.microsoft.com/office/drawing/2014/main" id="{1E138193-F5E9-E8CA-B67C-2625376E12E4}"/>
              </a:ext>
            </a:extLst>
          </p:cNvPr>
          <p:cNvSpPr>
            <a:spLocks noGrp="1"/>
          </p:cNvSpPr>
          <p:nvPr>
            <p:ph type="subTitle" idx="1"/>
          </p:nvPr>
        </p:nvSpPr>
        <p:spPr/>
        <p:txBody>
          <a:bodyPr/>
          <a:lstStyle/>
          <a:p>
            <a:r>
              <a:rPr lang="en-GB" dirty="0"/>
              <a:t>Console based uniform ordering system</a:t>
            </a:r>
          </a:p>
        </p:txBody>
      </p:sp>
      <p:sp>
        <p:nvSpPr>
          <p:cNvPr id="4" name="Subtitle 2">
            <a:extLst>
              <a:ext uri="{FF2B5EF4-FFF2-40B4-BE49-F238E27FC236}">
                <a16:creationId xmlns:a16="http://schemas.microsoft.com/office/drawing/2014/main" id="{4211166E-FEB2-312C-CDF8-AF400E8C558D}"/>
              </a:ext>
            </a:extLst>
          </p:cNvPr>
          <p:cNvSpPr txBox="1">
            <a:spLocks/>
          </p:cNvSpPr>
          <p:nvPr/>
        </p:nvSpPr>
        <p:spPr>
          <a:xfrm>
            <a:off x="164358" y="6143003"/>
            <a:ext cx="8825658" cy="71499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GB" dirty="0"/>
              <a:t>Developed by: </a:t>
            </a:r>
            <a:r>
              <a:rPr lang="en-GB" b="1" dirty="0" err="1"/>
              <a:t>Eliyan</a:t>
            </a:r>
            <a:r>
              <a:rPr lang="en-GB" b="1" dirty="0"/>
              <a:t> </a:t>
            </a:r>
            <a:r>
              <a:rPr lang="en-GB" b="1" dirty="0" err="1"/>
              <a:t>Riasat</a:t>
            </a:r>
            <a:r>
              <a:rPr lang="en-GB" dirty="0"/>
              <a:t>,</a:t>
            </a:r>
            <a:r>
              <a:rPr lang="en-GB" b="1" dirty="0"/>
              <a:t> Sean Stewart </a:t>
            </a:r>
            <a:r>
              <a:rPr lang="en-GB" dirty="0"/>
              <a:t>and</a:t>
            </a:r>
            <a:r>
              <a:rPr lang="en-GB" b="1" dirty="0"/>
              <a:t> Mitchell Street</a:t>
            </a:r>
          </a:p>
        </p:txBody>
      </p:sp>
      <p:pic>
        <p:nvPicPr>
          <p:cNvPr id="1034" name="Picture 10" descr="Teacher - Teacher Icon Png - Free Transparent PNG Clipart Images Download">
            <a:extLst>
              <a:ext uri="{FF2B5EF4-FFF2-40B4-BE49-F238E27FC236}">
                <a16:creationId xmlns:a16="http://schemas.microsoft.com/office/drawing/2014/main" id="{D09532FD-71C5-70A8-C36F-0DB33CB7C3CD}"/>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ackgroundRemoval t="5705" b="94631" l="5333" r="94667">
                        <a14:foregroundMark x1="94667" y1="37248" x2="94667" y2="37248"/>
                        <a14:foregroundMark x1="82667" y1="91611" x2="82667" y2="91611"/>
                        <a14:foregroundMark x1="72000" y1="94631" x2="72000" y2="94631"/>
                        <a14:foregroundMark x1="76667" y1="12081" x2="73333" y2="11074"/>
                        <a14:foregroundMark x1="73667" y1="10403" x2="73667" y2="10403"/>
                        <a14:foregroundMark x1="75000" y1="6711" x2="78333" y2="6040"/>
                        <a14:foregroundMark x1="5394" y1="18150" x2="5333" y2="18456"/>
                        <a14:backgroundMark x1="52333" y1="15101" x2="53333" y2="14430"/>
                        <a14:backgroundMark x1="53667" y1="13758" x2="53667" y2="13758"/>
                        <a14:backgroundMark x1="53000" y1="13087" x2="53000" y2="13087"/>
                        <a14:backgroundMark x1="53000" y1="13087" x2="52333" y2="13758"/>
                        <a14:backgroundMark x1="57000" y1="24161" x2="44333" y2="10067"/>
                        <a14:backgroundMark x1="44333" y1="10067" x2="17333" y2="10738"/>
                        <a14:backgroundMark x1="17333" y1="10738" x2="7000" y2="26846"/>
                        <a14:backgroundMark x1="7000" y1="26846" x2="7333" y2="47651"/>
                        <a14:backgroundMark x1="7333" y1="47651" x2="37333" y2="54027"/>
                        <a14:backgroundMark x1="37333" y1="54027" x2="56333" y2="50671"/>
                        <a14:backgroundMark x1="55000" y1="20805" x2="53333" y2="9732"/>
                        <a14:backgroundMark x1="57667" y1="11074" x2="50667" y2="10403"/>
                        <a14:backgroundMark x1="49667" y1="10067" x2="46667" y2="9396"/>
                        <a14:backgroundMark x1="42333" y1="11074" x2="48667" y2="10067"/>
                        <a14:backgroundMark x1="29000" y1="10403" x2="8667" y2="11745"/>
                        <a14:backgroundMark x1="8667" y1="11745" x2="5333" y2="18121"/>
                        <a14:backgroundMark x1="6000" y1="25839" x2="6000" y2="18121"/>
                        <a14:backgroundMark x1="6000" y1="18121" x2="6000" y2="18121"/>
                      </a14:backgroundRemoval>
                    </a14:imgEffect>
                  </a14:imgLayer>
                </a14:imgProps>
              </a:ext>
              <a:ext uri="{28A0092B-C50C-407E-A947-70E740481C1C}">
                <a14:useLocalDpi xmlns:a14="http://schemas.microsoft.com/office/drawing/2010/main" val="0"/>
              </a:ext>
            </a:extLst>
          </a:blip>
          <a:srcRect/>
          <a:stretch>
            <a:fillRect/>
          </a:stretch>
        </p:blipFill>
        <p:spPr bwMode="auto">
          <a:xfrm>
            <a:off x="8145780" y="3104264"/>
            <a:ext cx="3549441" cy="3525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441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ity people png - stick figure holding hands PNG image with transparent  background | TOPpng">
            <a:extLst>
              <a:ext uri="{FF2B5EF4-FFF2-40B4-BE49-F238E27FC236}">
                <a16:creationId xmlns:a16="http://schemas.microsoft.com/office/drawing/2014/main" id="{0177C6B1-6F1B-AF63-A03F-4A31C72FE89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779" b="89872" l="1667" r="90000">
                        <a14:foregroundMark x1="9524" y1="42258" x2="9405" y2="43539"/>
                        <a14:foregroundMark x1="10000" y1="53201" x2="3333" y2="61001"/>
                        <a14:foregroundMark x1="3333" y1="61001" x2="1667" y2="65192"/>
                      </a14:backgroundRemoval>
                    </a14:imgEffect>
                  </a14:imgLayer>
                </a14:imgProps>
              </a:ext>
              <a:ext uri="{28A0092B-C50C-407E-A947-70E740481C1C}">
                <a14:useLocalDpi xmlns:a14="http://schemas.microsoft.com/office/drawing/2010/main" val="0"/>
              </a:ext>
            </a:extLst>
          </a:blip>
          <a:srcRect l="1127" t="30131" r="10305" b="30927"/>
          <a:stretch/>
        </p:blipFill>
        <p:spPr bwMode="auto">
          <a:xfrm>
            <a:off x="7249846" y="5270263"/>
            <a:ext cx="3719245" cy="1672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1EE38D-11BB-15FA-594C-3AA41421655D}"/>
              </a:ext>
            </a:extLst>
          </p:cNvPr>
          <p:cNvSpPr>
            <a:spLocks noGrp="1"/>
          </p:cNvSpPr>
          <p:nvPr>
            <p:ph type="title"/>
          </p:nvPr>
        </p:nvSpPr>
        <p:spPr/>
        <p:txBody>
          <a:bodyPr/>
          <a:lstStyle/>
          <a:p>
            <a:r>
              <a:rPr lang="en-GB" dirty="0"/>
              <a:t>Colorama</a:t>
            </a:r>
            <a:br>
              <a:rPr lang="en-GB" dirty="0"/>
            </a:br>
            <a:r>
              <a:rPr lang="en-GB" sz="1200" dirty="0"/>
              <a:t>The best colour module</a:t>
            </a:r>
            <a:endParaRPr lang="en-GB" dirty="0"/>
          </a:p>
        </p:txBody>
      </p:sp>
      <p:sp>
        <p:nvSpPr>
          <p:cNvPr id="3" name="Content Placeholder 2">
            <a:extLst>
              <a:ext uri="{FF2B5EF4-FFF2-40B4-BE49-F238E27FC236}">
                <a16:creationId xmlns:a16="http://schemas.microsoft.com/office/drawing/2014/main" id="{FDE50648-22EC-E68B-6B0F-406A66186B8C}"/>
              </a:ext>
            </a:extLst>
          </p:cNvPr>
          <p:cNvSpPr>
            <a:spLocks noGrp="1"/>
          </p:cNvSpPr>
          <p:nvPr>
            <p:ph sz="half" idx="1"/>
          </p:nvPr>
        </p:nvSpPr>
        <p:spPr/>
        <p:txBody>
          <a:bodyPr/>
          <a:lstStyle/>
          <a:p>
            <a:pPr marL="0" indent="0">
              <a:buNone/>
            </a:pPr>
            <a:r>
              <a:rPr lang="en-GB" dirty="0"/>
              <a:t>‘Colorama’ is seen throughout the program, it is a vital asset in improving the UX by clearly diversifying the different outputs on the screen.</a:t>
            </a:r>
          </a:p>
          <a:p>
            <a:pPr marL="0" indent="0">
              <a:buNone/>
            </a:pPr>
            <a:endParaRPr lang="en-GB" dirty="0"/>
          </a:p>
          <a:p>
            <a:pPr marL="0" indent="0">
              <a:buNone/>
            </a:pPr>
            <a:endParaRPr lang="en-GB" dirty="0"/>
          </a:p>
        </p:txBody>
      </p:sp>
      <p:pic>
        <p:nvPicPr>
          <p:cNvPr id="6" name="Picture 5">
            <a:extLst>
              <a:ext uri="{FF2B5EF4-FFF2-40B4-BE49-F238E27FC236}">
                <a16:creationId xmlns:a16="http://schemas.microsoft.com/office/drawing/2014/main" id="{7FE32728-3FCD-6E85-6360-A8C670BA3455}"/>
              </a:ext>
            </a:extLst>
          </p:cNvPr>
          <p:cNvPicPr>
            <a:picLocks noChangeAspect="1"/>
          </p:cNvPicPr>
          <p:nvPr/>
        </p:nvPicPr>
        <p:blipFill>
          <a:blip r:embed="rId4"/>
          <a:stretch>
            <a:fillRect/>
          </a:stretch>
        </p:blipFill>
        <p:spPr>
          <a:xfrm>
            <a:off x="5564739" y="3276390"/>
            <a:ext cx="5515745" cy="200053"/>
          </a:xfrm>
          <a:prstGeom prst="rect">
            <a:avLst/>
          </a:prstGeom>
        </p:spPr>
      </p:pic>
      <p:pic>
        <p:nvPicPr>
          <p:cNvPr id="8" name="Picture 7">
            <a:extLst>
              <a:ext uri="{FF2B5EF4-FFF2-40B4-BE49-F238E27FC236}">
                <a16:creationId xmlns:a16="http://schemas.microsoft.com/office/drawing/2014/main" id="{C1B72660-31E9-FCE3-BA59-1E10A9A377EC}"/>
              </a:ext>
            </a:extLst>
          </p:cNvPr>
          <p:cNvPicPr>
            <a:picLocks noChangeAspect="1"/>
          </p:cNvPicPr>
          <p:nvPr/>
        </p:nvPicPr>
        <p:blipFill>
          <a:blip r:embed="rId5"/>
          <a:stretch>
            <a:fillRect/>
          </a:stretch>
        </p:blipFill>
        <p:spPr>
          <a:xfrm>
            <a:off x="6414536" y="1587737"/>
            <a:ext cx="5468113" cy="1314633"/>
          </a:xfrm>
          <a:prstGeom prst="rect">
            <a:avLst/>
          </a:prstGeom>
        </p:spPr>
      </p:pic>
      <p:pic>
        <p:nvPicPr>
          <p:cNvPr id="10" name="Picture 9">
            <a:extLst>
              <a:ext uri="{FF2B5EF4-FFF2-40B4-BE49-F238E27FC236}">
                <a16:creationId xmlns:a16="http://schemas.microsoft.com/office/drawing/2014/main" id="{CBE14688-2717-E9CE-0D0F-0DB422398B1E}"/>
              </a:ext>
            </a:extLst>
          </p:cNvPr>
          <p:cNvPicPr>
            <a:picLocks noChangeAspect="1"/>
          </p:cNvPicPr>
          <p:nvPr/>
        </p:nvPicPr>
        <p:blipFill>
          <a:blip r:embed="rId6"/>
          <a:stretch>
            <a:fillRect/>
          </a:stretch>
        </p:blipFill>
        <p:spPr>
          <a:xfrm>
            <a:off x="8328246" y="112012"/>
            <a:ext cx="689630" cy="1275166"/>
          </a:xfrm>
          <a:prstGeom prst="rect">
            <a:avLst/>
          </a:prstGeom>
        </p:spPr>
      </p:pic>
      <p:pic>
        <p:nvPicPr>
          <p:cNvPr id="12" name="Picture 11">
            <a:extLst>
              <a:ext uri="{FF2B5EF4-FFF2-40B4-BE49-F238E27FC236}">
                <a16:creationId xmlns:a16="http://schemas.microsoft.com/office/drawing/2014/main" id="{034DAC9A-3E7D-9726-18AA-B25FB3781155}"/>
              </a:ext>
            </a:extLst>
          </p:cNvPr>
          <p:cNvPicPr>
            <a:picLocks noChangeAspect="1"/>
          </p:cNvPicPr>
          <p:nvPr/>
        </p:nvPicPr>
        <p:blipFill>
          <a:blip r:embed="rId7"/>
          <a:stretch>
            <a:fillRect/>
          </a:stretch>
        </p:blipFill>
        <p:spPr>
          <a:xfrm>
            <a:off x="5774184" y="587676"/>
            <a:ext cx="2222148" cy="573458"/>
          </a:xfrm>
          <a:prstGeom prst="rect">
            <a:avLst/>
          </a:prstGeom>
        </p:spPr>
      </p:pic>
      <p:pic>
        <p:nvPicPr>
          <p:cNvPr id="13" name="Picture 12">
            <a:extLst>
              <a:ext uri="{FF2B5EF4-FFF2-40B4-BE49-F238E27FC236}">
                <a16:creationId xmlns:a16="http://schemas.microsoft.com/office/drawing/2014/main" id="{F5CD58AA-E07B-0059-6099-A53668CB39D5}"/>
              </a:ext>
            </a:extLst>
          </p:cNvPr>
          <p:cNvPicPr>
            <a:picLocks noChangeAspect="1"/>
          </p:cNvPicPr>
          <p:nvPr/>
        </p:nvPicPr>
        <p:blipFill rotWithShape="1">
          <a:blip r:embed="rId4"/>
          <a:srcRect r="61066"/>
          <a:stretch/>
        </p:blipFill>
        <p:spPr>
          <a:xfrm rot="16200000">
            <a:off x="9941631" y="5731156"/>
            <a:ext cx="2147527" cy="200055"/>
          </a:xfrm>
          <a:prstGeom prst="rect">
            <a:avLst/>
          </a:prstGeom>
        </p:spPr>
      </p:pic>
      <p:pic>
        <p:nvPicPr>
          <p:cNvPr id="14" name="Picture 13">
            <a:extLst>
              <a:ext uri="{FF2B5EF4-FFF2-40B4-BE49-F238E27FC236}">
                <a16:creationId xmlns:a16="http://schemas.microsoft.com/office/drawing/2014/main" id="{E28765FE-AAFA-1AFC-02AB-F7F003E3DEC2}"/>
              </a:ext>
            </a:extLst>
          </p:cNvPr>
          <p:cNvPicPr>
            <a:picLocks noChangeAspect="1"/>
          </p:cNvPicPr>
          <p:nvPr/>
        </p:nvPicPr>
        <p:blipFill rotWithShape="1">
          <a:blip r:embed="rId4"/>
          <a:srcRect l="-1" r="59715"/>
          <a:stretch/>
        </p:blipFill>
        <p:spPr>
          <a:xfrm rot="16200000">
            <a:off x="6138814" y="5704925"/>
            <a:ext cx="2222064" cy="200053"/>
          </a:xfrm>
          <a:prstGeom prst="rect">
            <a:avLst/>
          </a:prstGeom>
        </p:spPr>
      </p:pic>
      <p:pic>
        <p:nvPicPr>
          <p:cNvPr id="17" name="Picture 16">
            <a:extLst>
              <a:ext uri="{FF2B5EF4-FFF2-40B4-BE49-F238E27FC236}">
                <a16:creationId xmlns:a16="http://schemas.microsoft.com/office/drawing/2014/main" id="{D4E958B4-1EEA-5EB9-8CFA-06055BF41CE9}"/>
              </a:ext>
            </a:extLst>
          </p:cNvPr>
          <p:cNvPicPr>
            <a:picLocks noChangeAspect="1"/>
          </p:cNvPicPr>
          <p:nvPr/>
        </p:nvPicPr>
        <p:blipFill>
          <a:blip r:embed="rId4"/>
          <a:stretch>
            <a:fillRect/>
          </a:stretch>
        </p:blipFill>
        <p:spPr>
          <a:xfrm>
            <a:off x="6366904" y="4645585"/>
            <a:ext cx="5515745" cy="200053"/>
          </a:xfrm>
          <a:prstGeom prst="rect">
            <a:avLst/>
          </a:prstGeom>
        </p:spPr>
      </p:pic>
      <p:sp>
        <p:nvSpPr>
          <p:cNvPr id="18" name="Content Placeholder 2">
            <a:extLst>
              <a:ext uri="{FF2B5EF4-FFF2-40B4-BE49-F238E27FC236}">
                <a16:creationId xmlns:a16="http://schemas.microsoft.com/office/drawing/2014/main" id="{CA527E9D-424C-FFD5-EACD-D881FECC2B65}"/>
              </a:ext>
            </a:extLst>
          </p:cNvPr>
          <p:cNvSpPr txBox="1">
            <a:spLocks/>
          </p:cNvSpPr>
          <p:nvPr/>
        </p:nvSpPr>
        <p:spPr>
          <a:xfrm>
            <a:off x="5774184" y="3588277"/>
            <a:ext cx="5897011" cy="137480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lgn="ctr">
              <a:buFont typeface="Wingdings 3" charset="2"/>
              <a:buNone/>
            </a:pPr>
            <a:r>
              <a:rPr lang="en-GB" b="1" dirty="0">
                <a:solidFill>
                  <a:schemeClr val="tx2">
                    <a:lumMod val="20000"/>
                    <a:lumOff val="80000"/>
                  </a:schemeClr>
                </a:solidFill>
              </a:rPr>
              <a:t>Colours are the best – if not the only – way to improve the appearance of a console-based program. </a:t>
            </a:r>
          </a:p>
        </p:txBody>
      </p:sp>
      <p:pic>
        <p:nvPicPr>
          <p:cNvPr id="20" name="Picture 19">
            <a:extLst>
              <a:ext uri="{FF2B5EF4-FFF2-40B4-BE49-F238E27FC236}">
                <a16:creationId xmlns:a16="http://schemas.microsoft.com/office/drawing/2014/main" id="{22925243-3F48-804C-08CC-9D95E31A9857}"/>
              </a:ext>
            </a:extLst>
          </p:cNvPr>
          <p:cNvPicPr>
            <a:picLocks noChangeAspect="1"/>
          </p:cNvPicPr>
          <p:nvPr/>
        </p:nvPicPr>
        <p:blipFill>
          <a:blip r:embed="rId8"/>
          <a:stretch>
            <a:fillRect/>
          </a:stretch>
        </p:blipFill>
        <p:spPr>
          <a:xfrm>
            <a:off x="363383" y="3507510"/>
            <a:ext cx="4462618" cy="574586"/>
          </a:xfrm>
          <a:prstGeom prst="rect">
            <a:avLst/>
          </a:prstGeom>
        </p:spPr>
      </p:pic>
      <p:pic>
        <p:nvPicPr>
          <p:cNvPr id="22" name="Picture 21">
            <a:extLst>
              <a:ext uri="{FF2B5EF4-FFF2-40B4-BE49-F238E27FC236}">
                <a16:creationId xmlns:a16="http://schemas.microsoft.com/office/drawing/2014/main" id="{DA0E12E9-33AD-AEF0-8C38-2CE0F7EB50F1}"/>
              </a:ext>
            </a:extLst>
          </p:cNvPr>
          <p:cNvPicPr>
            <a:picLocks noChangeAspect="1"/>
          </p:cNvPicPr>
          <p:nvPr/>
        </p:nvPicPr>
        <p:blipFill>
          <a:blip r:embed="rId9"/>
          <a:stretch>
            <a:fillRect/>
          </a:stretch>
        </p:blipFill>
        <p:spPr>
          <a:xfrm>
            <a:off x="2791635" y="4417655"/>
            <a:ext cx="3098076" cy="713050"/>
          </a:xfrm>
          <a:prstGeom prst="rect">
            <a:avLst/>
          </a:prstGeom>
        </p:spPr>
      </p:pic>
      <p:pic>
        <p:nvPicPr>
          <p:cNvPr id="24" name="Picture 23">
            <a:extLst>
              <a:ext uri="{FF2B5EF4-FFF2-40B4-BE49-F238E27FC236}">
                <a16:creationId xmlns:a16="http://schemas.microsoft.com/office/drawing/2014/main" id="{4AD71197-D8D5-43AC-6E16-B9E9214BA407}"/>
              </a:ext>
            </a:extLst>
          </p:cNvPr>
          <p:cNvPicPr>
            <a:picLocks noChangeAspect="1"/>
          </p:cNvPicPr>
          <p:nvPr/>
        </p:nvPicPr>
        <p:blipFill>
          <a:blip r:embed="rId10"/>
          <a:stretch>
            <a:fillRect/>
          </a:stretch>
        </p:blipFill>
        <p:spPr>
          <a:xfrm>
            <a:off x="828779" y="5467315"/>
            <a:ext cx="2968437" cy="796410"/>
          </a:xfrm>
          <a:prstGeom prst="rect">
            <a:avLst/>
          </a:prstGeom>
        </p:spPr>
      </p:pic>
    </p:spTree>
    <p:extLst>
      <p:ext uri="{BB962C8B-B14F-4D97-AF65-F5344CB8AC3E}">
        <p14:creationId xmlns:p14="http://schemas.microsoft.com/office/powerpoint/2010/main" val="504049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0141-3A33-6A25-1CDC-3227B2A99852}"/>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802AF9F0-0195-3320-97E1-BD270DC6AAEF}"/>
              </a:ext>
            </a:extLst>
          </p:cNvPr>
          <p:cNvSpPr>
            <a:spLocks noGrp="1"/>
          </p:cNvSpPr>
          <p:nvPr>
            <p:ph sz="half" idx="1"/>
          </p:nvPr>
        </p:nvSpPr>
        <p:spPr/>
        <p:txBody>
          <a:bodyPr/>
          <a:lstStyle/>
          <a:p>
            <a:pPr marL="0" indent="0">
              <a:buNone/>
            </a:pPr>
            <a:r>
              <a:rPr lang="en-GB" dirty="0"/>
              <a:t>Program works, no missing requirements from the brief, not one.</a:t>
            </a:r>
          </a:p>
        </p:txBody>
      </p:sp>
      <p:pic>
        <p:nvPicPr>
          <p:cNvPr id="5" name="videoplayback">
            <a:hlinkClick r:id="" action="ppaction://media"/>
            <a:extLst>
              <a:ext uri="{FF2B5EF4-FFF2-40B4-BE49-F238E27FC236}">
                <a16:creationId xmlns:a16="http://schemas.microsoft.com/office/drawing/2014/main" id="{997BD0AA-BAF4-46FB-431E-28C317110176}"/>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10477499" y="68581"/>
            <a:ext cx="610639" cy="1037954"/>
          </a:xfrm>
        </p:spPr>
      </p:pic>
      <p:pic>
        <p:nvPicPr>
          <p:cNvPr id="7170" name="Picture 2" descr="coming-soon-template · GitHub Topics · GitHub">
            <a:extLst>
              <a:ext uri="{FF2B5EF4-FFF2-40B4-BE49-F238E27FC236}">
                <a16:creationId xmlns:a16="http://schemas.microsoft.com/office/drawing/2014/main" id="{DCF6F862-250A-6EFC-D229-2CF58C372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3508" y="2946546"/>
            <a:ext cx="4337685" cy="261605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8E76672-A3E3-CC81-40B3-AC96342F1ADC}"/>
              </a:ext>
            </a:extLst>
          </p:cNvPr>
          <p:cNvSpPr txBox="1">
            <a:spLocks/>
          </p:cNvSpPr>
          <p:nvPr/>
        </p:nvSpPr>
        <p:spPr>
          <a:xfrm>
            <a:off x="6528753" y="4914900"/>
            <a:ext cx="1647508" cy="411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lgn="ctr">
              <a:buFont typeface="Wingdings 3" charset="2"/>
              <a:buNone/>
            </a:pPr>
            <a:r>
              <a:rPr lang="en-GB" dirty="0">
                <a:solidFill>
                  <a:schemeClr val="bg1"/>
                </a:solidFill>
              </a:rPr>
              <a:t>(to </a:t>
            </a:r>
            <a:r>
              <a:rPr lang="en-GB" dirty="0" err="1">
                <a:solidFill>
                  <a:schemeClr val="bg1"/>
                </a:solidFill>
              </a:rPr>
              <a:t>github</a:t>
            </a:r>
            <a:r>
              <a:rPr lang="en-GB" dirty="0">
                <a:solidFill>
                  <a:schemeClr val="bg1"/>
                </a:solidFill>
              </a:rPr>
              <a:t>)</a:t>
            </a:r>
          </a:p>
        </p:txBody>
      </p:sp>
    </p:spTree>
    <p:extLst>
      <p:ext uri="{BB962C8B-B14F-4D97-AF65-F5344CB8AC3E}">
        <p14:creationId xmlns:p14="http://schemas.microsoft.com/office/powerpoint/2010/main" val="80306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3939" mute="1">
                <p:cTn id="7"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41037-1CD9-AEF1-D683-1931B939D884}"/>
              </a:ext>
            </a:extLst>
          </p:cNvPr>
          <p:cNvSpPr>
            <a:spLocks noGrp="1"/>
          </p:cNvSpPr>
          <p:nvPr>
            <p:ph type="title"/>
          </p:nvPr>
        </p:nvSpPr>
        <p:spPr/>
        <p:txBody>
          <a:bodyPr/>
          <a:lstStyle/>
          <a:p>
            <a:r>
              <a:rPr lang="en-GB" dirty="0"/>
              <a:t>What was required?</a:t>
            </a:r>
          </a:p>
        </p:txBody>
      </p:sp>
      <p:sp>
        <p:nvSpPr>
          <p:cNvPr id="3" name="Content Placeholder 2">
            <a:extLst>
              <a:ext uri="{FF2B5EF4-FFF2-40B4-BE49-F238E27FC236}">
                <a16:creationId xmlns:a16="http://schemas.microsoft.com/office/drawing/2014/main" id="{BBE50F4A-6294-586F-0242-95703D3558E9}"/>
              </a:ext>
            </a:extLst>
          </p:cNvPr>
          <p:cNvSpPr>
            <a:spLocks noGrp="1"/>
          </p:cNvSpPr>
          <p:nvPr>
            <p:ph sz="half" idx="1"/>
          </p:nvPr>
        </p:nvSpPr>
        <p:spPr/>
        <p:txBody>
          <a:bodyPr/>
          <a:lstStyle/>
          <a:p>
            <a:pPr marL="0" indent="0">
              <a:buNone/>
            </a:pPr>
            <a:r>
              <a:rPr lang="en-GB" dirty="0"/>
              <a:t>A console-based program made for a uniform shop to allow customers to select a school, the items for that school and purchase all these items from the cart.</a:t>
            </a:r>
          </a:p>
          <a:p>
            <a:pPr marL="0" indent="0">
              <a:buNone/>
            </a:pPr>
            <a:r>
              <a:rPr lang="en-GB" b="1" dirty="0">
                <a:solidFill>
                  <a:schemeClr val="tx2">
                    <a:lumMod val="60000"/>
                    <a:lumOff val="40000"/>
                  </a:schemeClr>
                </a:solidFill>
              </a:rPr>
              <a:t>The user experience is top priority due to console-based programs being non-user friendly by design.</a:t>
            </a:r>
          </a:p>
          <a:p>
            <a:pPr marL="0" indent="0">
              <a:buNone/>
            </a:pPr>
            <a:r>
              <a:rPr lang="en-GB" b="1" dirty="0"/>
              <a:t>Data validation </a:t>
            </a:r>
            <a:r>
              <a:rPr lang="en-GB" dirty="0"/>
              <a:t>and other features were implemented to improve beyond the spec but </a:t>
            </a:r>
            <a:r>
              <a:rPr lang="en-GB" b="1" dirty="0"/>
              <a:t>the main requirements were still met </a:t>
            </a:r>
            <a:r>
              <a:rPr lang="en-GB" dirty="0"/>
              <a:t>– only improved upon.</a:t>
            </a:r>
          </a:p>
        </p:txBody>
      </p:sp>
      <p:pic>
        <p:nvPicPr>
          <p:cNvPr id="3074" name="Picture 2" descr="Download File Stick Figure With Svg Wikimedia Commons - Stick Man Png File  PNG Image with No Background - PNGkey.com">
            <a:extLst>
              <a:ext uri="{FF2B5EF4-FFF2-40B4-BE49-F238E27FC236}">
                <a16:creationId xmlns:a16="http://schemas.microsoft.com/office/drawing/2014/main" id="{3876DCFC-DB09-C6FC-5FF1-93A68504B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4106" y="412247"/>
            <a:ext cx="1576388" cy="274929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9325BFED-837F-AAF2-721E-57A699FCD052}"/>
              </a:ext>
            </a:extLst>
          </p:cNvPr>
          <p:cNvPicPr>
            <a:picLocks noGrp="1" noChangeAspect="1"/>
          </p:cNvPicPr>
          <p:nvPr>
            <p:ph sz="half" idx="2"/>
          </p:nvPr>
        </p:nvPicPr>
        <p:blipFill>
          <a:blip r:embed="rId3"/>
          <a:stretch>
            <a:fillRect/>
          </a:stretch>
        </p:blipFill>
        <p:spPr>
          <a:xfrm>
            <a:off x="5654674" y="2386025"/>
            <a:ext cx="4556125" cy="3669226"/>
          </a:xfrm>
        </p:spPr>
      </p:pic>
      <p:pic>
        <p:nvPicPr>
          <p:cNvPr id="3076" name="Picture 4" descr="Stick War: Legacy way of the sword Android Stickman Warriors, all mobile  recharge logo, game, cartoon png | PNGEgg">
            <a:extLst>
              <a:ext uri="{FF2B5EF4-FFF2-40B4-BE49-F238E27FC236}">
                <a16:creationId xmlns:a16="http://schemas.microsoft.com/office/drawing/2014/main" id="{436ADC33-F115-7E7D-6FB3-44CA4902A17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0" b="93391" l="9770" r="89943">
                        <a14:foregroundMark x1="43966" y1="14368" x2="43966" y2="11494"/>
                        <a14:foregroundMark x1="22793" y1="27753" x2="19253" y2="40230"/>
                        <a14:foregroundMark x1="23820" y1="24138" x2="23699" y2="24563"/>
                        <a14:foregroundMark x1="23912" y1="23815" x2="23820" y2="24138"/>
                        <a14:foregroundMark x1="24048" y1="23334" x2="23969" y2="23614"/>
                        <a14:foregroundMark x1="24353" y1="22261" x2="24147" y2="22986"/>
                        <a14:foregroundMark x1="25287" y1="18966" x2="24361" y2="22232"/>
                        <a14:foregroundMark x1="19253" y1="40230" x2="19540" y2="42241"/>
                        <a14:foregroundMark x1="27299" y1="93103" x2="52011" y2="93391"/>
                        <a14:foregroundMark x1="52011" y1="93391" x2="52011" y2="93391"/>
                        <a14:foregroundMark x1="55567" y1="55460" x2="58046" y2="54310"/>
                        <a14:foregroundMark x1="51791" y1="57211" x2="55567" y2="55460"/>
                        <a14:foregroundMark x1="41935" y1="61782" x2="43050" y2="61265"/>
                        <a14:foregroundMark x1="38218" y1="63506" x2="41935" y2="61782"/>
                        <a14:foregroundMark x1="58046" y1="54310" x2="60057" y2="52011"/>
                        <a14:foregroundMark x1="60345" y1="51437" x2="60632" y2="50862"/>
                        <a14:foregroundMark x1="48851" y1="16379" x2="48851" y2="16379"/>
                        <a14:backgroundMark x1="44540" y1="62069" x2="50000" y2="57471"/>
                        <a14:backgroundMark x1="43391" y1="60920" x2="45690" y2="62356"/>
                        <a14:backgroundMark x1="42816" y1="61782" x2="42816" y2="61782"/>
                        <a14:backgroundMark x1="42241" y1="61207" x2="42241" y2="61207"/>
                        <a14:backgroundMark x1="43103" y1="60632" x2="43103" y2="60920"/>
                        <a14:backgroundMark x1="49713" y1="60057" x2="51724" y2="56034"/>
                        <a14:backgroundMark x1="51724" y1="55460" x2="51724" y2="55460"/>
                        <a14:backgroundMark x1="23563" y1="30172" x2="23563" y2="24138"/>
                        <a14:backgroundMark x1="23563" y1="24138" x2="23563" y2="24138"/>
                        <a14:backgroundMark x1="24425" y1="25287" x2="23851" y2="23276"/>
                        <a14:backgroundMark x1="24425" y1="24425" x2="23851" y2="22126"/>
                        <a14:backgroundMark x1="24713" y1="23276" x2="24425" y2="22414"/>
                        <a14:backgroundMark x1="48563" y1="59483" x2="52299" y2="56034"/>
                      </a14:backgroundRemoval>
                    </a14:imgEffect>
                  </a14:imgLayer>
                </a14:imgProps>
              </a:ext>
              <a:ext uri="{28A0092B-C50C-407E-A947-70E740481C1C}">
                <a14:useLocalDpi xmlns:a14="http://schemas.microsoft.com/office/drawing/2010/main" val="0"/>
              </a:ext>
            </a:extLst>
          </a:blip>
          <a:srcRect/>
          <a:stretch>
            <a:fillRect/>
          </a:stretch>
        </p:blipFill>
        <p:spPr bwMode="auto">
          <a:xfrm>
            <a:off x="10445750" y="361950"/>
            <a:ext cx="673100" cy="6731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DACTED] Design&quot; Poster for Sale by ToadKingStudios | Redbubble">
            <a:extLst>
              <a:ext uri="{FF2B5EF4-FFF2-40B4-BE49-F238E27FC236}">
                <a16:creationId xmlns:a16="http://schemas.microsoft.com/office/drawing/2014/main" id="{75B1D172-806C-7D79-B6F3-D0AC204718A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10200" y1="37200" x2="10500" y2="63200"/>
                      </a14:backgroundRemoval>
                    </a14:imgEffect>
                  </a14:imgLayer>
                </a14:imgProps>
              </a:ext>
              <a:ext uri="{28A0092B-C50C-407E-A947-70E740481C1C}">
                <a14:useLocalDpi xmlns:a14="http://schemas.microsoft.com/office/drawing/2010/main" val="0"/>
              </a:ext>
            </a:extLst>
          </a:blip>
          <a:srcRect l="8022" t="37271" r="7951" b="37438"/>
          <a:stretch/>
        </p:blipFill>
        <p:spPr bwMode="auto">
          <a:xfrm>
            <a:off x="5954710" y="4629150"/>
            <a:ext cx="3963990" cy="28363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job, people, Construction, employee, Bricks, stick man, worker icon">
            <a:extLst>
              <a:ext uri="{FF2B5EF4-FFF2-40B4-BE49-F238E27FC236}">
                <a16:creationId xmlns:a16="http://schemas.microsoft.com/office/drawing/2014/main" id="{A1F43448-DC41-17A8-03AA-83D8D9602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4300" y="5082119"/>
            <a:ext cx="1689100" cy="1689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REDACTED] Design&quot; Poster for Sale by ToadKingStudios | Redbubble">
            <a:extLst>
              <a:ext uri="{FF2B5EF4-FFF2-40B4-BE49-F238E27FC236}">
                <a16:creationId xmlns:a16="http://schemas.microsoft.com/office/drawing/2014/main" id="{C5A57E31-4402-1A25-8319-B2168A18721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10200" y1="37200" x2="10500" y2="63200"/>
                      </a14:backgroundRemoval>
                    </a14:imgEffect>
                  </a14:imgLayer>
                </a14:imgProps>
              </a:ext>
              <a:ext uri="{28A0092B-C50C-407E-A947-70E740481C1C}">
                <a14:useLocalDpi xmlns:a14="http://schemas.microsoft.com/office/drawing/2010/main" val="0"/>
              </a:ext>
            </a:extLst>
          </a:blip>
          <a:srcRect l="8022" t="37271" r="7951" b="37438"/>
          <a:stretch/>
        </p:blipFill>
        <p:spPr bwMode="auto">
          <a:xfrm>
            <a:off x="11183938" y="5224463"/>
            <a:ext cx="484663" cy="227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DACTED] Design&quot; Poster for Sale by ToadKingStudios | Redbubble">
            <a:extLst>
              <a:ext uri="{FF2B5EF4-FFF2-40B4-BE49-F238E27FC236}">
                <a16:creationId xmlns:a16="http://schemas.microsoft.com/office/drawing/2014/main" id="{9AE285FF-641A-E262-45BA-59435A16961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10200" y1="37200" x2="10500" y2="63200"/>
                      </a14:backgroundRemoval>
                    </a14:imgEffect>
                  </a14:imgLayer>
                </a14:imgProps>
              </a:ext>
              <a:ext uri="{28A0092B-C50C-407E-A947-70E740481C1C}">
                <a14:useLocalDpi xmlns:a14="http://schemas.microsoft.com/office/drawing/2010/main" val="0"/>
              </a:ext>
            </a:extLst>
          </a:blip>
          <a:srcRect l="8022" t="37271" r="7951" b="37438"/>
          <a:stretch/>
        </p:blipFill>
        <p:spPr bwMode="auto">
          <a:xfrm>
            <a:off x="11183938" y="5480710"/>
            <a:ext cx="484663" cy="2278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REDACTED] Design&quot; Poster for Sale by ToadKingStudios | Redbubble">
            <a:extLst>
              <a:ext uri="{FF2B5EF4-FFF2-40B4-BE49-F238E27FC236}">
                <a16:creationId xmlns:a16="http://schemas.microsoft.com/office/drawing/2014/main" id="{AEF0F045-430F-DCF3-73B9-9137DDAC32D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10200" y1="37200" x2="10500" y2="63200"/>
                      </a14:backgroundRemoval>
                    </a14:imgEffect>
                  </a14:imgLayer>
                </a14:imgProps>
              </a:ext>
              <a:ext uri="{28A0092B-C50C-407E-A947-70E740481C1C}">
                <a14:useLocalDpi xmlns:a14="http://schemas.microsoft.com/office/drawing/2010/main" val="0"/>
              </a:ext>
            </a:extLst>
          </a:blip>
          <a:srcRect l="30866" t="37271" r="7951" b="37438"/>
          <a:stretch/>
        </p:blipFill>
        <p:spPr bwMode="auto">
          <a:xfrm>
            <a:off x="11315700" y="5755814"/>
            <a:ext cx="352900" cy="227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Tape PNG, Tape Transparent Background - FreeIconsPNG">
            <a:extLst>
              <a:ext uri="{FF2B5EF4-FFF2-40B4-BE49-F238E27FC236}">
                <a16:creationId xmlns:a16="http://schemas.microsoft.com/office/drawing/2014/main" id="{0E71D957-9665-D9F1-FFF5-00A911A13F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15256" y="4476318"/>
            <a:ext cx="458467" cy="4197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Tape PNG, Tape Transparent Background - FreeIconsPNG">
            <a:extLst>
              <a:ext uri="{FF2B5EF4-FFF2-40B4-BE49-F238E27FC236}">
                <a16:creationId xmlns:a16="http://schemas.microsoft.com/office/drawing/2014/main" id="{EC0AD9D7-43B2-EDFA-6C29-2C35333FD5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9687" y="4669279"/>
            <a:ext cx="458467" cy="419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Tape PNG, Tape Transparent Background - FreeIconsPNG">
            <a:extLst>
              <a:ext uri="{FF2B5EF4-FFF2-40B4-BE49-F238E27FC236}">
                <a16:creationId xmlns:a16="http://schemas.microsoft.com/office/drawing/2014/main" id="{2D2836D0-BCFE-DB4F-75FA-17C02D175B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084976">
            <a:off x="9596893" y="4651040"/>
            <a:ext cx="415082" cy="3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72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4DAE3-C7F4-4522-E9C7-3E1BA6041C80}"/>
              </a:ext>
            </a:extLst>
          </p:cNvPr>
          <p:cNvSpPr>
            <a:spLocks noGrp="1"/>
          </p:cNvSpPr>
          <p:nvPr>
            <p:ph type="title"/>
          </p:nvPr>
        </p:nvSpPr>
        <p:spPr/>
        <p:txBody>
          <a:bodyPr/>
          <a:lstStyle/>
          <a:p>
            <a:r>
              <a:rPr lang="en-GB" dirty="0"/>
              <a:t>How did the program meet the spec?</a:t>
            </a:r>
          </a:p>
        </p:txBody>
      </p:sp>
      <p:sp>
        <p:nvSpPr>
          <p:cNvPr id="3" name="Content Placeholder 2">
            <a:extLst>
              <a:ext uri="{FF2B5EF4-FFF2-40B4-BE49-F238E27FC236}">
                <a16:creationId xmlns:a16="http://schemas.microsoft.com/office/drawing/2014/main" id="{26D7E188-9F90-A975-D0DF-6D6E4AD7D0AF}"/>
              </a:ext>
            </a:extLst>
          </p:cNvPr>
          <p:cNvSpPr>
            <a:spLocks noGrp="1"/>
          </p:cNvSpPr>
          <p:nvPr>
            <p:ph sz="half" idx="1"/>
          </p:nvPr>
        </p:nvSpPr>
        <p:spPr/>
        <p:txBody>
          <a:bodyPr/>
          <a:lstStyle/>
          <a:p>
            <a:pPr marL="0" indent="0">
              <a:buNone/>
            </a:pPr>
            <a:r>
              <a:rPr lang="en-GB" dirty="0"/>
              <a:t>The user can select the school once entering the “Browse Items” menu. The relevant items can then be selected, these items are stored along with the price being calculated later on in the cart.</a:t>
            </a:r>
          </a:p>
          <a:p>
            <a:pPr marL="0" indent="0">
              <a:buNone/>
            </a:pPr>
            <a:endParaRPr lang="en-GB" dirty="0"/>
          </a:p>
          <a:p>
            <a:pPr marL="0" indent="0">
              <a:buNone/>
            </a:pPr>
            <a:endParaRPr lang="en-GB" dirty="0"/>
          </a:p>
          <a:p>
            <a:pPr marL="0" indent="0">
              <a:buNone/>
            </a:pPr>
            <a:endParaRPr lang="en-GB" dirty="0"/>
          </a:p>
        </p:txBody>
      </p:sp>
      <p:sp>
        <p:nvSpPr>
          <p:cNvPr id="8" name="TextBox 7">
            <a:extLst>
              <a:ext uri="{FF2B5EF4-FFF2-40B4-BE49-F238E27FC236}">
                <a16:creationId xmlns:a16="http://schemas.microsoft.com/office/drawing/2014/main" id="{81AB77DE-CA64-A7DB-4D3F-65CA1AC8E741}"/>
              </a:ext>
            </a:extLst>
          </p:cNvPr>
          <p:cNvSpPr txBox="1"/>
          <p:nvPr/>
        </p:nvSpPr>
        <p:spPr>
          <a:xfrm>
            <a:off x="5707380" y="4577834"/>
            <a:ext cx="6096000" cy="369332"/>
          </a:xfrm>
          <a:prstGeom prst="rect">
            <a:avLst/>
          </a:prstGeom>
          <a:noFill/>
        </p:spPr>
        <p:txBody>
          <a:bodyPr wrap="square">
            <a:spAutoFit/>
          </a:bodyPr>
          <a:lstStyle/>
          <a:p>
            <a:pPr marL="0" indent="0" algn="ctr">
              <a:buNone/>
            </a:pPr>
            <a:r>
              <a:rPr lang="en-GB" dirty="0"/>
              <a:t>More information provided on the next pages.</a:t>
            </a:r>
          </a:p>
        </p:txBody>
      </p:sp>
    </p:spTree>
    <p:extLst>
      <p:ext uri="{BB962C8B-B14F-4D97-AF65-F5344CB8AC3E}">
        <p14:creationId xmlns:p14="http://schemas.microsoft.com/office/powerpoint/2010/main" val="2661220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8AAA7-EA83-5476-B45D-0D7E56C0A07F}"/>
              </a:ext>
            </a:extLst>
          </p:cNvPr>
          <p:cNvSpPr>
            <a:spLocks noGrp="1"/>
          </p:cNvSpPr>
          <p:nvPr>
            <p:ph type="title"/>
          </p:nvPr>
        </p:nvSpPr>
        <p:spPr/>
        <p:txBody>
          <a:bodyPr/>
          <a:lstStyle/>
          <a:p>
            <a:r>
              <a:rPr lang="en-GB" dirty="0"/>
              <a:t>The user experience</a:t>
            </a:r>
          </a:p>
        </p:txBody>
      </p:sp>
      <p:sp>
        <p:nvSpPr>
          <p:cNvPr id="4" name="Content Placeholder 3">
            <a:extLst>
              <a:ext uri="{FF2B5EF4-FFF2-40B4-BE49-F238E27FC236}">
                <a16:creationId xmlns:a16="http://schemas.microsoft.com/office/drawing/2014/main" id="{34813447-1548-DD51-52B8-F9942BC38E88}"/>
              </a:ext>
            </a:extLst>
          </p:cNvPr>
          <p:cNvSpPr>
            <a:spLocks noGrp="1"/>
          </p:cNvSpPr>
          <p:nvPr>
            <p:ph sz="half" idx="2"/>
          </p:nvPr>
        </p:nvSpPr>
        <p:spPr>
          <a:xfrm>
            <a:off x="498190" y="1330610"/>
            <a:ext cx="11325948" cy="4925727"/>
          </a:xfrm>
        </p:spPr>
        <p:txBody>
          <a:bodyPr/>
          <a:lstStyle/>
          <a:p>
            <a:pPr marL="0" indent="0">
              <a:spcBef>
                <a:spcPts val="0"/>
              </a:spcBef>
              <a:buNone/>
            </a:pPr>
            <a:endParaRPr lang="en-GB" dirty="0"/>
          </a:p>
          <a:p>
            <a:pPr marL="0" indent="0">
              <a:spcBef>
                <a:spcPts val="0"/>
              </a:spcBef>
              <a:buNone/>
            </a:pPr>
            <a:r>
              <a:rPr lang="en-GB" dirty="0"/>
              <a:t>The following features are intended to improve the UX (User Experience):</a:t>
            </a:r>
          </a:p>
          <a:p>
            <a:pPr>
              <a:spcBef>
                <a:spcPts val="0"/>
              </a:spcBef>
            </a:pPr>
            <a:r>
              <a:rPr lang="en-GB" dirty="0"/>
              <a:t>The title is displayed in a more graphical form (ASCII art)</a:t>
            </a:r>
          </a:p>
          <a:p>
            <a:pPr>
              <a:spcBef>
                <a:spcPts val="0"/>
              </a:spcBef>
            </a:pPr>
            <a:endParaRPr lang="en-GB" dirty="0"/>
          </a:p>
          <a:p>
            <a:pPr>
              <a:spcBef>
                <a:spcPts val="0"/>
              </a:spcBef>
            </a:pPr>
            <a:endParaRPr lang="en-GB" dirty="0"/>
          </a:p>
          <a:p>
            <a:pPr>
              <a:spcBef>
                <a:spcPts val="0"/>
              </a:spcBef>
            </a:pPr>
            <a:endParaRPr lang="en-GB" dirty="0"/>
          </a:p>
          <a:p>
            <a:pPr>
              <a:spcBef>
                <a:spcPts val="0"/>
              </a:spcBef>
            </a:pPr>
            <a:endParaRPr lang="en-GB" dirty="0"/>
          </a:p>
          <a:p>
            <a:pPr>
              <a:spcBef>
                <a:spcPts val="0"/>
              </a:spcBef>
            </a:pPr>
            <a:r>
              <a:rPr lang="en-GB" dirty="0"/>
              <a:t>All selections are simplified to </a:t>
            </a:r>
            <a:r>
              <a:rPr lang="en-GB" b="1" dirty="0">
                <a:solidFill>
                  <a:schemeClr val="accent1">
                    <a:lumMod val="40000"/>
                    <a:lumOff val="60000"/>
                  </a:schemeClr>
                </a:solidFill>
              </a:rPr>
              <a:t>single</a:t>
            </a:r>
            <a:r>
              <a:rPr lang="en-GB" dirty="0"/>
              <a:t> or very </a:t>
            </a:r>
            <a:r>
              <a:rPr lang="en-GB" b="1" dirty="0">
                <a:solidFill>
                  <a:schemeClr val="accent1">
                    <a:lumMod val="40000"/>
                    <a:lumOff val="60000"/>
                  </a:schemeClr>
                </a:solidFill>
              </a:rPr>
              <a:t>few numerical inputs</a:t>
            </a:r>
          </a:p>
          <a:p>
            <a:pPr>
              <a:spcBef>
                <a:spcPts val="0"/>
              </a:spcBef>
            </a:pPr>
            <a:endParaRPr lang="en-GB" dirty="0"/>
          </a:p>
          <a:p>
            <a:pPr>
              <a:spcBef>
                <a:spcPts val="0"/>
              </a:spcBef>
            </a:pPr>
            <a:endParaRPr lang="en-GB" dirty="0"/>
          </a:p>
          <a:p>
            <a:pPr>
              <a:spcBef>
                <a:spcPts val="0"/>
              </a:spcBef>
            </a:pPr>
            <a:endParaRPr lang="en-GB" dirty="0"/>
          </a:p>
          <a:p>
            <a:pPr algn="r">
              <a:spcBef>
                <a:spcPts val="0"/>
              </a:spcBef>
            </a:pPr>
            <a:r>
              <a:rPr lang="en-GB" b="1" dirty="0">
                <a:solidFill>
                  <a:srgbClr val="00B0F0"/>
                </a:solidFill>
              </a:rPr>
              <a:t>Distinctive colours </a:t>
            </a:r>
            <a:r>
              <a:rPr lang="en-GB" dirty="0"/>
              <a:t>are utilised to separate </a:t>
            </a:r>
          </a:p>
          <a:p>
            <a:pPr marL="0" indent="0" algn="r">
              <a:spcBef>
                <a:spcPts val="0"/>
              </a:spcBef>
              <a:buNone/>
            </a:pPr>
            <a:r>
              <a:rPr lang="en-GB" dirty="0"/>
              <a:t>content and make text easy to interpret</a:t>
            </a:r>
          </a:p>
        </p:txBody>
      </p:sp>
      <p:pic>
        <p:nvPicPr>
          <p:cNvPr id="12" name="Picture 11">
            <a:extLst>
              <a:ext uri="{FF2B5EF4-FFF2-40B4-BE49-F238E27FC236}">
                <a16:creationId xmlns:a16="http://schemas.microsoft.com/office/drawing/2014/main" id="{F52AD4C2-7072-58E1-91FB-4CDDD2150CCB}"/>
              </a:ext>
            </a:extLst>
          </p:cNvPr>
          <p:cNvPicPr>
            <a:picLocks noChangeAspect="1"/>
          </p:cNvPicPr>
          <p:nvPr/>
        </p:nvPicPr>
        <p:blipFill>
          <a:blip r:embed="rId2"/>
          <a:stretch>
            <a:fillRect/>
          </a:stretch>
        </p:blipFill>
        <p:spPr>
          <a:xfrm>
            <a:off x="1149871" y="2256556"/>
            <a:ext cx="3968501" cy="949167"/>
          </a:xfrm>
          <a:prstGeom prst="rect">
            <a:avLst/>
          </a:prstGeom>
        </p:spPr>
      </p:pic>
      <p:pic>
        <p:nvPicPr>
          <p:cNvPr id="14" name="Picture 13">
            <a:extLst>
              <a:ext uri="{FF2B5EF4-FFF2-40B4-BE49-F238E27FC236}">
                <a16:creationId xmlns:a16="http://schemas.microsoft.com/office/drawing/2014/main" id="{C5DC0C46-D38B-5F1E-8237-E63298A83742}"/>
              </a:ext>
            </a:extLst>
          </p:cNvPr>
          <p:cNvPicPr>
            <a:picLocks noChangeAspect="1"/>
          </p:cNvPicPr>
          <p:nvPr/>
        </p:nvPicPr>
        <p:blipFill>
          <a:blip r:embed="rId3"/>
          <a:stretch>
            <a:fillRect/>
          </a:stretch>
        </p:blipFill>
        <p:spPr>
          <a:xfrm>
            <a:off x="1358280" y="3735062"/>
            <a:ext cx="2467319" cy="2924583"/>
          </a:xfrm>
          <a:prstGeom prst="rect">
            <a:avLst/>
          </a:prstGeom>
        </p:spPr>
      </p:pic>
      <p:sp>
        <p:nvSpPr>
          <p:cNvPr id="17" name="Rectangle 16">
            <a:extLst>
              <a:ext uri="{FF2B5EF4-FFF2-40B4-BE49-F238E27FC236}">
                <a16:creationId xmlns:a16="http://schemas.microsoft.com/office/drawing/2014/main" id="{C8857518-1740-3F71-6FA2-E15E9020FBB2}"/>
              </a:ext>
            </a:extLst>
          </p:cNvPr>
          <p:cNvSpPr/>
          <p:nvPr/>
        </p:nvSpPr>
        <p:spPr>
          <a:xfrm>
            <a:off x="1358280" y="3972910"/>
            <a:ext cx="363314" cy="561253"/>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1E44252-F360-E5C4-168E-979076E26CBE}"/>
              </a:ext>
            </a:extLst>
          </p:cNvPr>
          <p:cNvSpPr/>
          <p:nvPr/>
        </p:nvSpPr>
        <p:spPr>
          <a:xfrm>
            <a:off x="1358280" y="5033168"/>
            <a:ext cx="363314" cy="107124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3E53F9C-4C5C-8F25-E7CE-795292D4C566}"/>
              </a:ext>
            </a:extLst>
          </p:cNvPr>
          <p:cNvSpPr/>
          <p:nvPr/>
        </p:nvSpPr>
        <p:spPr>
          <a:xfrm>
            <a:off x="1365637" y="4772011"/>
            <a:ext cx="2512680" cy="13847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pic>
        <p:nvPicPr>
          <p:cNvPr id="22" name="Picture 21">
            <a:extLst>
              <a:ext uri="{FF2B5EF4-FFF2-40B4-BE49-F238E27FC236}">
                <a16:creationId xmlns:a16="http://schemas.microsoft.com/office/drawing/2014/main" id="{D588202A-45E8-C30A-DF71-A0CCCD8CDFEF}"/>
              </a:ext>
            </a:extLst>
          </p:cNvPr>
          <p:cNvPicPr>
            <a:picLocks noChangeAspect="1"/>
          </p:cNvPicPr>
          <p:nvPr/>
        </p:nvPicPr>
        <p:blipFill>
          <a:blip r:embed="rId4"/>
          <a:stretch>
            <a:fillRect/>
          </a:stretch>
        </p:blipFill>
        <p:spPr>
          <a:xfrm>
            <a:off x="4505783" y="5122979"/>
            <a:ext cx="4688666" cy="1282303"/>
          </a:xfrm>
          <a:prstGeom prst="rect">
            <a:avLst/>
          </a:prstGeom>
        </p:spPr>
      </p:pic>
      <p:sp>
        <p:nvSpPr>
          <p:cNvPr id="23" name="Rectangle 22">
            <a:extLst>
              <a:ext uri="{FF2B5EF4-FFF2-40B4-BE49-F238E27FC236}">
                <a16:creationId xmlns:a16="http://schemas.microsoft.com/office/drawing/2014/main" id="{D6765ABD-6164-62CB-9E22-E321EE78F739}"/>
              </a:ext>
            </a:extLst>
          </p:cNvPr>
          <p:cNvSpPr/>
          <p:nvPr/>
        </p:nvSpPr>
        <p:spPr>
          <a:xfrm>
            <a:off x="4518395" y="5883691"/>
            <a:ext cx="1390521" cy="22071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pic>
        <p:nvPicPr>
          <p:cNvPr id="6146" name="Picture 2" descr="Office Desk Icon Png - Stick Figure At Desk PNG Image | Transparent PNG  Free Download on SeekPNG">
            <a:extLst>
              <a:ext uri="{FF2B5EF4-FFF2-40B4-BE49-F238E27FC236}">
                <a16:creationId xmlns:a16="http://schemas.microsoft.com/office/drawing/2014/main" id="{5A439E05-398C-F713-6EF2-C403F66FE850}"/>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backgroundRemoval t="6567" b="96544" l="3537" r="96098">
                        <a14:foregroundMark x1="66829" y1="16705" x2="65854" y2="16129"/>
                        <a14:foregroundMark x1="95000" y1="33525" x2="96098" y2="55530"/>
                        <a14:foregroundMark x1="68293" y1="95853" x2="68537" y2="95046"/>
                        <a14:foregroundMark x1="76707" y1="96544" x2="76951" y2="96429"/>
                        <a14:foregroundMark x1="67927" y1="6797" x2="61098" y2="6567"/>
                        <a14:foregroundMark x1="49634" y1="50461" x2="9878" y2="52189"/>
                        <a14:foregroundMark x1="20488" y1="44124" x2="31585" y2="43433"/>
                        <a14:foregroundMark x1="3537" y1="51382" x2="5122" y2="51152"/>
                      </a14:backgroundRemoval>
                    </a14:imgEffect>
                  </a14:imgLayer>
                </a14:imgProps>
              </a:ext>
              <a:ext uri="{28A0092B-C50C-407E-A947-70E740481C1C}">
                <a14:useLocalDpi xmlns:a14="http://schemas.microsoft.com/office/drawing/2010/main" val="0"/>
              </a:ext>
            </a:extLst>
          </a:blip>
          <a:srcRect/>
          <a:stretch>
            <a:fillRect/>
          </a:stretch>
        </p:blipFill>
        <p:spPr bwMode="auto">
          <a:xfrm>
            <a:off x="8476010" y="1641721"/>
            <a:ext cx="2467319" cy="261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30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8AAA7-EA83-5476-B45D-0D7E56C0A07F}"/>
              </a:ext>
            </a:extLst>
          </p:cNvPr>
          <p:cNvSpPr>
            <a:spLocks noGrp="1"/>
          </p:cNvSpPr>
          <p:nvPr>
            <p:ph type="title"/>
          </p:nvPr>
        </p:nvSpPr>
        <p:spPr/>
        <p:txBody>
          <a:bodyPr/>
          <a:lstStyle/>
          <a:p>
            <a:r>
              <a:rPr lang="en-GB" dirty="0"/>
              <a:t>The main menu</a:t>
            </a:r>
          </a:p>
        </p:txBody>
      </p:sp>
      <p:sp>
        <p:nvSpPr>
          <p:cNvPr id="4" name="Content Placeholder 3">
            <a:extLst>
              <a:ext uri="{FF2B5EF4-FFF2-40B4-BE49-F238E27FC236}">
                <a16:creationId xmlns:a16="http://schemas.microsoft.com/office/drawing/2014/main" id="{34813447-1548-DD51-52B8-F9942BC38E88}"/>
              </a:ext>
            </a:extLst>
          </p:cNvPr>
          <p:cNvSpPr>
            <a:spLocks noGrp="1"/>
          </p:cNvSpPr>
          <p:nvPr>
            <p:ph sz="half" idx="2"/>
          </p:nvPr>
        </p:nvSpPr>
        <p:spPr>
          <a:xfrm>
            <a:off x="5654493" y="2056092"/>
            <a:ext cx="6232707" cy="4725708"/>
          </a:xfrm>
        </p:spPr>
        <p:txBody>
          <a:bodyPr>
            <a:normAutofit/>
          </a:bodyPr>
          <a:lstStyle/>
          <a:p>
            <a:pPr marL="0" indent="0">
              <a:spcBef>
                <a:spcPts val="0"/>
              </a:spcBef>
              <a:buNone/>
            </a:pPr>
            <a:r>
              <a:rPr lang="en-GB" dirty="0"/>
              <a:t>The first thing the user sees when the program loads up, the title presented as ASCII art is displayed with each of the options available to the user.</a:t>
            </a:r>
          </a:p>
          <a:p>
            <a:pPr marL="0" indent="0">
              <a:spcBef>
                <a:spcPts val="0"/>
              </a:spcBef>
              <a:buNone/>
            </a:pPr>
            <a:endParaRPr lang="en-GB" dirty="0"/>
          </a:p>
          <a:p>
            <a:pPr marL="0" indent="0">
              <a:spcBef>
                <a:spcPts val="0"/>
              </a:spcBef>
              <a:buNone/>
            </a:pPr>
            <a:r>
              <a:rPr lang="en-GB" dirty="0"/>
              <a:t>All of the sub-menus are accessible through this main menu and as standard, the input are data validated:</a:t>
            </a:r>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lgn="ctr">
              <a:spcBef>
                <a:spcPts val="0"/>
              </a:spcBef>
              <a:buNone/>
            </a:pPr>
            <a:r>
              <a:rPr lang="en-GB" dirty="0"/>
              <a:t>As they are throughout the program.</a:t>
            </a:r>
          </a:p>
          <a:p>
            <a:pPr marL="0" indent="0">
              <a:spcBef>
                <a:spcPts val="0"/>
              </a:spcBef>
              <a:buNone/>
            </a:pPr>
            <a:endParaRPr lang="en-GB" dirty="0"/>
          </a:p>
        </p:txBody>
      </p:sp>
      <p:pic>
        <p:nvPicPr>
          <p:cNvPr id="9" name="Picture 8">
            <a:extLst>
              <a:ext uri="{FF2B5EF4-FFF2-40B4-BE49-F238E27FC236}">
                <a16:creationId xmlns:a16="http://schemas.microsoft.com/office/drawing/2014/main" id="{17A9EDD2-BC27-6D33-7946-F777840462BD}"/>
              </a:ext>
            </a:extLst>
          </p:cNvPr>
          <p:cNvPicPr>
            <a:picLocks noChangeAspect="1"/>
          </p:cNvPicPr>
          <p:nvPr/>
        </p:nvPicPr>
        <p:blipFill>
          <a:blip r:embed="rId2"/>
          <a:stretch>
            <a:fillRect/>
          </a:stretch>
        </p:blipFill>
        <p:spPr>
          <a:xfrm>
            <a:off x="5950245" y="227492"/>
            <a:ext cx="3758402" cy="1625756"/>
          </a:xfrm>
          <a:prstGeom prst="rect">
            <a:avLst/>
          </a:prstGeom>
        </p:spPr>
      </p:pic>
      <p:pic>
        <p:nvPicPr>
          <p:cNvPr id="13" name="Picture 12">
            <a:extLst>
              <a:ext uri="{FF2B5EF4-FFF2-40B4-BE49-F238E27FC236}">
                <a16:creationId xmlns:a16="http://schemas.microsoft.com/office/drawing/2014/main" id="{BA9863E6-04BE-D5CC-3A5E-08E02AE46F2F}"/>
              </a:ext>
            </a:extLst>
          </p:cNvPr>
          <p:cNvPicPr>
            <a:picLocks noChangeAspect="1"/>
          </p:cNvPicPr>
          <p:nvPr/>
        </p:nvPicPr>
        <p:blipFill>
          <a:blip r:embed="rId3"/>
          <a:stretch>
            <a:fillRect/>
          </a:stretch>
        </p:blipFill>
        <p:spPr>
          <a:xfrm>
            <a:off x="361950" y="1927625"/>
            <a:ext cx="4908550" cy="3789376"/>
          </a:xfrm>
          <a:prstGeom prst="rect">
            <a:avLst/>
          </a:prstGeom>
        </p:spPr>
      </p:pic>
      <p:pic>
        <p:nvPicPr>
          <p:cNvPr id="14" name="Picture 13">
            <a:extLst>
              <a:ext uri="{FF2B5EF4-FFF2-40B4-BE49-F238E27FC236}">
                <a16:creationId xmlns:a16="http://schemas.microsoft.com/office/drawing/2014/main" id="{78436BE4-7A69-CB22-3BEC-3677DD10875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10" b="93390" l="10000" r="90000">
                        <a14:foregroundMark x1="45976" y1="19128" x2="49268" y2="12658"/>
                        <a14:foregroundMark x1="49268" y1="12658" x2="49024" y2="19691"/>
                        <a14:foregroundMark x1="49024" y1="19691" x2="44512" y2="20253"/>
                        <a14:foregroundMark x1="42317" y1="92405" x2="42561" y2="86920"/>
                        <a14:foregroundMark x1="54146" y1="93390" x2="55122" y2="89733"/>
                        <a14:foregroundMark x1="50488" y1="7736" x2="47561" y2="6610"/>
                      </a14:backgroundRemoval>
                    </a14:imgEffect>
                  </a14:imgLayer>
                </a14:imgProps>
              </a:ext>
            </a:extLst>
          </a:blip>
          <a:stretch>
            <a:fillRect/>
          </a:stretch>
        </p:blipFill>
        <p:spPr>
          <a:xfrm>
            <a:off x="10363200" y="363377"/>
            <a:ext cx="852069" cy="738806"/>
          </a:xfrm>
          <a:prstGeom prst="rect">
            <a:avLst/>
          </a:prstGeom>
        </p:spPr>
      </p:pic>
      <p:pic>
        <p:nvPicPr>
          <p:cNvPr id="16" name="Picture 15">
            <a:extLst>
              <a:ext uri="{FF2B5EF4-FFF2-40B4-BE49-F238E27FC236}">
                <a16:creationId xmlns:a16="http://schemas.microsoft.com/office/drawing/2014/main" id="{62ABBACC-CE39-C766-8106-CE3CD6A2F42E}"/>
              </a:ext>
            </a:extLst>
          </p:cNvPr>
          <p:cNvPicPr>
            <a:picLocks noChangeAspect="1"/>
          </p:cNvPicPr>
          <p:nvPr/>
        </p:nvPicPr>
        <p:blipFill>
          <a:blip r:embed="rId6"/>
          <a:stretch>
            <a:fillRect/>
          </a:stretch>
        </p:blipFill>
        <p:spPr>
          <a:xfrm>
            <a:off x="9251756" y="3924557"/>
            <a:ext cx="2578294" cy="1792444"/>
          </a:xfrm>
          <a:prstGeom prst="rect">
            <a:avLst/>
          </a:prstGeom>
        </p:spPr>
      </p:pic>
      <p:pic>
        <p:nvPicPr>
          <p:cNvPr id="18" name="Picture 17">
            <a:extLst>
              <a:ext uri="{FF2B5EF4-FFF2-40B4-BE49-F238E27FC236}">
                <a16:creationId xmlns:a16="http://schemas.microsoft.com/office/drawing/2014/main" id="{EA5A2D45-A476-2AF3-4BC3-2A5B8987EAC6}"/>
              </a:ext>
            </a:extLst>
          </p:cNvPr>
          <p:cNvPicPr>
            <a:picLocks noChangeAspect="1"/>
          </p:cNvPicPr>
          <p:nvPr/>
        </p:nvPicPr>
        <p:blipFill>
          <a:blip r:embed="rId7"/>
          <a:stretch>
            <a:fillRect/>
          </a:stretch>
        </p:blipFill>
        <p:spPr>
          <a:xfrm>
            <a:off x="6096000" y="3924557"/>
            <a:ext cx="2534004" cy="752580"/>
          </a:xfrm>
          <a:prstGeom prst="rect">
            <a:avLst/>
          </a:prstGeom>
        </p:spPr>
      </p:pic>
      <p:pic>
        <p:nvPicPr>
          <p:cNvPr id="20" name="Picture 19">
            <a:extLst>
              <a:ext uri="{FF2B5EF4-FFF2-40B4-BE49-F238E27FC236}">
                <a16:creationId xmlns:a16="http://schemas.microsoft.com/office/drawing/2014/main" id="{CAC54F98-0B66-7323-C7F3-7343A69D3C97}"/>
              </a:ext>
            </a:extLst>
          </p:cNvPr>
          <p:cNvPicPr>
            <a:picLocks noChangeAspect="1"/>
          </p:cNvPicPr>
          <p:nvPr/>
        </p:nvPicPr>
        <p:blipFill>
          <a:blip r:embed="rId8"/>
          <a:stretch>
            <a:fillRect/>
          </a:stretch>
        </p:blipFill>
        <p:spPr>
          <a:xfrm>
            <a:off x="6134105" y="4820779"/>
            <a:ext cx="2457793" cy="876422"/>
          </a:xfrm>
          <a:prstGeom prst="rect">
            <a:avLst/>
          </a:prstGeom>
        </p:spPr>
      </p:pic>
    </p:spTree>
    <p:extLst>
      <p:ext uri="{BB962C8B-B14F-4D97-AF65-F5344CB8AC3E}">
        <p14:creationId xmlns:p14="http://schemas.microsoft.com/office/powerpoint/2010/main" val="1957083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FE461-EFFB-39C2-D6DC-30FFB09DAE5B}"/>
              </a:ext>
            </a:extLst>
          </p:cNvPr>
          <p:cNvSpPr>
            <a:spLocks noGrp="1"/>
          </p:cNvSpPr>
          <p:nvPr>
            <p:ph type="title"/>
          </p:nvPr>
        </p:nvSpPr>
        <p:spPr/>
        <p:txBody>
          <a:bodyPr/>
          <a:lstStyle/>
          <a:p>
            <a:r>
              <a:rPr lang="en-GB" dirty="0"/>
              <a:t>Browse items</a:t>
            </a:r>
          </a:p>
        </p:txBody>
      </p:sp>
      <p:sp>
        <p:nvSpPr>
          <p:cNvPr id="4" name="Content Placeholder 3">
            <a:extLst>
              <a:ext uri="{FF2B5EF4-FFF2-40B4-BE49-F238E27FC236}">
                <a16:creationId xmlns:a16="http://schemas.microsoft.com/office/drawing/2014/main" id="{6CAB22D5-2321-2726-A184-9A3CB52380F3}"/>
              </a:ext>
            </a:extLst>
          </p:cNvPr>
          <p:cNvSpPr>
            <a:spLocks noGrp="1"/>
          </p:cNvSpPr>
          <p:nvPr>
            <p:ph sz="half" idx="2"/>
          </p:nvPr>
        </p:nvSpPr>
        <p:spPr>
          <a:xfrm>
            <a:off x="5635574" y="1002687"/>
            <a:ext cx="5457044" cy="2314378"/>
          </a:xfrm>
        </p:spPr>
        <p:txBody>
          <a:bodyPr/>
          <a:lstStyle/>
          <a:p>
            <a:pPr marL="0" indent="0">
              <a:buNone/>
            </a:pPr>
            <a:r>
              <a:rPr lang="en-GB" dirty="0"/>
              <a:t>Once the user has selected their desired school, the items tagged with that school are displayed with all their relevant information. </a:t>
            </a:r>
          </a:p>
          <a:p>
            <a:pPr marL="0" indent="0">
              <a:buNone/>
            </a:pPr>
            <a:r>
              <a:rPr lang="en-GB" dirty="0"/>
              <a:t>Rather than complicating the selection process, there is no further filtering other than by schools, due to the tediousness of exiting menus to select different items.</a:t>
            </a:r>
          </a:p>
        </p:txBody>
      </p:sp>
      <p:pic>
        <p:nvPicPr>
          <p:cNvPr id="6" name="Picture 5">
            <a:extLst>
              <a:ext uri="{FF2B5EF4-FFF2-40B4-BE49-F238E27FC236}">
                <a16:creationId xmlns:a16="http://schemas.microsoft.com/office/drawing/2014/main" id="{D56E514F-63A0-B109-4AFD-1104433F6280}"/>
              </a:ext>
            </a:extLst>
          </p:cNvPr>
          <p:cNvPicPr>
            <a:picLocks noChangeAspect="1"/>
          </p:cNvPicPr>
          <p:nvPr/>
        </p:nvPicPr>
        <p:blipFill>
          <a:blip r:embed="rId2"/>
          <a:stretch>
            <a:fillRect/>
          </a:stretch>
        </p:blipFill>
        <p:spPr>
          <a:xfrm>
            <a:off x="388500" y="1432086"/>
            <a:ext cx="4858264" cy="1838718"/>
          </a:xfrm>
          <a:prstGeom prst="rect">
            <a:avLst/>
          </a:prstGeom>
        </p:spPr>
      </p:pic>
      <p:pic>
        <p:nvPicPr>
          <p:cNvPr id="8" name="Picture 7">
            <a:extLst>
              <a:ext uri="{FF2B5EF4-FFF2-40B4-BE49-F238E27FC236}">
                <a16:creationId xmlns:a16="http://schemas.microsoft.com/office/drawing/2014/main" id="{7D7129A2-DFF6-2B9C-7371-FBD82386A31F}"/>
              </a:ext>
            </a:extLst>
          </p:cNvPr>
          <p:cNvPicPr>
            <a:picLocks noChangeAspect="1"/>
          </p:cNvPicPr>
          <p:nvPr/>
        </p:nvPicPr>
        <p:blipFill>
          <a:blip r:embed="rId3"/>
          <a:stretch>
            <a:fillRect/>
          </a:stretch>
        </p:blipFill>
        <p:spPr>
          <a:xfrm>
            <a:off x="1107736" y="3471564"/>
            <a:ext cx="4240736" cy="3066378"/>
          </a:xfrm>
          <a:prstGeom prst="rect">
            <a:avLst/>
          </a:prstGeom>
        </p:spPr>
      </p:pic>
      <p:pic>
        <p:nvPicPr>
          <p:cNvPr id="10" name="Picture 9">
            <a:extLst>
              <a:ext uri="{FF2B5EF4-FFF2-40B4-BE49-F238E27FC236}">
                <a16:creationId xmlns:a16="http://schemas.microsoft.com/office/drawing/2014/main" id="{51C7C619-7773-0130-B560-22E04095D640}"/>
              </a:ext>
            </a:extLst>
          </p:cNvPr>
          <p:cNvPicPr>
            <a:picLocks noChangeAspect="1"/>
          </p:cNvPicPr>
          <p:nvPr/>
        </p:nvPicPr>
        <p:blipFill>
          <a:blip r:embed="rId4"/>
          <a:stretch>
            <a:fillRect/>
          </a:stretch>
        </p:blipFill>
        <p:spPr>
          <a:xfrm>
            <a:off x="6240133" y="3270804"/>
            <a:ext cx="5394818" cy="3024554"/>
          </a:xfrm>
          <a:prstGeom prst="rect">
            <a:avLst/>
          </a:prstGeom>
        </p:spPr>
      </p:pic>
    </p:spTree>
    <p:extLst>
      <p:ext uri="{BB962C8B-B14F-4D97-AF65-F5344CB8AC3E}">
        <p14:creationId xmlns:p14="http://schemas.microsoft.com/office/powerpoint/2010/main" val="2318023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0C47-EFB6-8CE0-6485-DA8F748ECDC7}"/>
              </a:ext>
            </a:extLst>
          </p:cNvPr>
          <p:cNvSpPr>
            <a:spLocks noGrp="1"/>
          </p:cNvSpPr>
          <p:nvPr>
            <p:ph type="title"/>
          </p:nvPr>
        </p:nvSpPr>
        <p:spPr/>
        <p:txBody>
          <a:bodyPr/>
          <a:lstStyle/>
          <a:p>
            <a:r>
              <a:rPr lang="en-GB" dirty="0"/>
              <a:t>View cart</a:t>
            </a:r>
          </a:p>
        </p:txBody>
      </p:sp>
      <p:sp>
        <p:nvSpPr>
          <p:cNvPr id="4" name="Content Placeholder 3">
            <a:extLst>
              <a:ext uri="{FF2B5EF4-FFF2-40B4-BE49-F238E27FC236}">
                <a16:creationId xmlns:a16="http://schemas.microsoft.com/office/drawing/2014/main" id="{59E1E0E0-D339-4837-F26C-BBBF08DFB95F}"/>
              </a:ext>
            </a:extLst>
          </p:cNvPr>
          <p:cNvSpPr>
            <a:spLocks noGrp="1"/>
          </p:cNvSpPr>
          <p:nvPr>
            <p:ph sz="half" idx="2"/>
          </p:nvPr>
        </p:nvSpPr>
        <p:spPr>
          <a:xfrm>
            <a:off x="273050" y="1269653"/>
            <a:ext cx="4396341" cy="1739900"/>
          </a:xfrm>
        </p:spPr>
        <p:txBody>
          <a:bodyPr/>
          <a:lstStyle/>
          <a:p>
            <a:pPr marL="0" indent="0">
              <a:buNone/>
            </a:pPr>
            <a:r>
              <a:rPr lang="en-GB" dirty="0">
                <a:solidFill>
                  <a:srgbClr val="00B0F0"/>
                </a:solidFill>
              </a:rPr>
              <a:t>Once all of the items are selected, the user can view the final price and choose to either order them online (delivery), arrange a collection or exit to continue shopping.</a:t>
            </a:r>
          </a:p>
          <a:p>
            <a:pPr marL="0" indent="0">
              <a:buNone/>
            </a:pPr>
            <a:endParaRPr lang="en-GB" dirty="0"/>
          </a:p>
        </p:txBody>
      </p:sp>
      <p:pic>
        <p:nvPicPr>
          <p:cNvPr id="6" name="Picture 5">
            <a:extLst>
              <a:ext uri="{FF2B5EF4-FFF2-40B4-BE49-F238E27FC236}">
                <a16:creationId xmlns:a16="http://schemas.microsoft.com/office/drawing/2014/main" id="{76C32D37-2672-2941-27AF-40853B4DB4B7}"/>
              </a:ext>
            </a:extLst>
          </p:cNvPr>
          <p:cNvPicPr>
            <a:picLocks noChangeAspect="1"/>
          </p:cNvPicPr>
          <p:nvPr/>
        </p:nvPicPr>
        <p:blipFill>
          <a:blip r:embed="rId2"/>
          <a:stretch>
            <a:fillRect/>
          </a:stretch>
        </p:blipFill>
        <p:spPr>
          <a:xfrm>
            <a:off x="5654493" y="452718"/>
            <a:ext cx="4396341" cy="2306400"/>
          </a:xfrm>
          <a:prstGeom prst="rect">
            <a:avLst/>
          </a:prstGeom>
          <a:ln>
            <a:solidFill>
              <a:srgbClr val="00B0F0"/>
            </a:solidFill>
          </a:ln>
        </p:spPr>
      </p:pic>
      <p:pic>
        <p:nvPicPr>
          <p:cNvPr id="8" name="Picture 7">
            <a:extLst>
              <a:ext uri="{FF2B5EF4-FFF2-40B4-BE49-F238E27FC236}">
                <a16:creationId xmlns:a16="http://schemas.microsoft.com/office/drawing/2014/main" id="{D2CC24A8-065F-68AF-B597-F4CA6D65B225}"/>
              </a:ext>
            </a:extLst>
          </p:cNvPr>
          <p:cNvPicPr>
            <a:picLocks noChangeAspect="1"/>
          </p:cNvPicPr>
          <p:nvPr/>
        </p:nvPicPr>
        <p:blipFill>
          <a:blip r:embed="rId3"/>
          <a:stretch>
            <a:fillRect/>
          </a:stretch>
        </p:blipFill>
        <p:spPr>
          <a:xfrm>
            <a:off x="546100" y="3037185"/>
            <a:ext cx="4724952" cy="2185692"/>
          </a:xfrm>
          <a:prstGeom prst="rect">
            <a:avLst/>
          </a:prstGeom>
          <a:ln>
            <a:solidFill>
              <a:srgbClr val="FFFF00"/>
            </a:solidFill>
          </a:ln>
        </p:spPr>
      </p:pic>
      <p:sp>
        <p:nvSpPr>
          <p:cNvPr id="10" name="TextBox 9">
            <a:extLst>
              <a:ext uri="{FF2B5EF4-FFF2-40B4-BE49-F238E27FC236}">
                <a16:creationId xmlns:a16="http://schemas.microsoft.com/office/drawing/2014/main" id="{97054C7D-350B-FE5A-87F0-1C28DF388C8E}"/>
              </a:ext>
            </a:extLst>
          </p:cNvPr>
          <p:cNvSpPr txBox="1"/>
          <p:nvPr/>
        </p:nvSpPr>
        <p:spPr>
          <a:xfrm>
            <a:off x="5403850" y="2922885"/>
            <a:ext cx="6546850" cy="923330"/>
          </a:xfrm>
          <a:prstGeom prst="rect">
            <a:avLst/>
          </a:prstGeom>
          <a:noFill/>
        </p:spPr>
        <p:txBody>
          <a:bodyPr wrap="square">
            <a:spAutoFit/>
          </a:bodyPr>
          <a:lstStyle/>
          <a:p>
            <a:pPr marL="0" indent="0">
              <a:buNone/>
            </a:pPr>
            <a:r>
              <a:rPr lang="en-GB" dirty="0">
                <a:solidFill>
                  <a:srgbClr val="FFFF00"/>
                </a:solidFill>
              </a:rPr>
              <a:t>For example, if the user decides they want them delivered then their name, address and payment details are requested and saved</a:t>
            </a:r>
          </a:p>
        </p:txBody>
      </p:sp>
      <p:sp>
        <p:nvSpPr>
          <p:cNvPr id="11" name="TextBox 10">
            <a:extLst>
              <a:ext uri="{FF2B5EF4-FFF2-40B4-BE49-F238E27FC236}">
                <a16:creationId xmlns:a16="http://schemas.microsoft.com/office/drawing/2014/main" id="{91269544-2709-9A72-C415-ACCBF0AD764F}"/>
              </a:ext>
            </a:extLst>
          </p:cNvPr>
          <p:cNvSpPr txBox="1"/>
          <p:nvPr/>
        </p:nvSpPr>
        <p:spPr>
          <a:xfrm>
            <a:off x="2204659" y="5588347"/>
            <a:ext cx="3556000" cy="646331"/>
          </a:xfrm>
          <a:prstGeom prst="rect">
            <a:avLst/>
          </a:prstGeom>
          <a:noFill/>
        </p:spPr>
        <p:txBody>
          <a:bodyPr wrap="square">
            <a:spAutoFit/>
          </a:bodyPr>
          <a:lstStyle/>
          <a:p>
            <a:pPr marL="0" indent="0">
              <a:buNone/>
            </a:pPr>
            <a:r>
              <a:rPr lang="en-GB" dirty="0"/>
              <a:t>All orders are saved in the attached </a:t>
            </a:r>
            <a:r>
              <a:rPr lang="en-GB" dirty="0">
                <a:solidFill>
                  <a:srgbClr val="00B0F0"/>
                </a:solidFill>
              </a:rPr>
              <a:t>log.txt </a:t>
            </a:r>
            <a:r>
              <a:rPr lang="en-GB" dirty="0"/>
              <a:t>file.</a:t>
            </a:r>
          </a:p>
        </p:txBody>
      </p:sp>
      <p:pic>
        <p:nvPicPr>
          <p:cNvPr id="13" name="Picture 12">
            <a:extLst>
              <a:ext uri="{FF2B5EF4-FFF2-40B4-BE49-F238E27FC236}">
                <a16:creationId xmlns:a16="http://schemas.microsoft.com/office/drawing/2014/main" id="{3ED4825F-28AD-4F69-BE8D-DB2A3360CC5E}"/>
              </a:ext>
            </a:extLst>
          </p:cNvPr>
          <p:cNvPicPr>
            <a:picLocks noChangeAspect="1"/>
          </p:cNvPicPr>
          <p:nvPr/>
        </p:nvPicPr>
        <p:blipFill>
          <a:blip r:embed="rId4"/>
          <a:stretch>
            <a:fillRect/>
          </a:stretch>
        </p:blipFill>
        <p:spPr>
          <a:xfrm>
            <a:off x="5544900" y="4248802"/>
            <a:ext cx="3400900" cy="504895"/>
          </a:xfrm>
          <a:prstGeom prst="rect">
            <a:avLst/>
          </a:prstGeom>
        </p:spPr>
      </p:pic>
      <p:pic>
        <p:nvPicPr>
          <p:cNvPr id="15" name="Picture 14">
            <a:extLst>
              <a:ext uri="{FF2B5EF4-FFF2-40B4-BE49-F238E27FC236}">
                <a16:creationId xmlns:a16="http://schemas.microsoft.com/office/drawing/2014/main" id="{1F431E5C-AB8B-17C6-A334-851B8E29303D}"/>
              </a:ext>
            </a:extLst>
          </p:cNvPr>
          <p:cNvPicPr>
            <a:picLocks noChangeAspect="1"/>
          </p:cNvPicPr>
          <p:nvPr/>
        </p:nvPicPr>
        <p:blipFill>
          <a:blip r:embed="rId5"/>
          <a:stretch>
            <a:fillRect/>
          </a:stretch>
        </p:blipFill>
        <p:spPr>
          <a:xfrm>
            <a:off x="5967034" y="4734994"/>
            <a:ext cx="5420481" cy="1590897"/>
          </a:xfrm>
          <a:prstGeom prst="rect">
            <a:avLst/>
          </a:prstGeom>
        </p:spPr>
      </p:pic>
      <p:pic>
        <p:nvPicPr>
          <p:cNvPr id="2050" name="Picture 2" descr="Man Pushing A Shopping Cart Comments - Person With Shopping Cart Icon -  Free Transparent PNG Download - PNGkey">
            <a:extLst>
              <a:ext uri="{FF2B5EF4-FFF2-40B4-BE49-F238E27FC236}">
                <a16:creationId xmlns:a16="http://schemas.microsoft.com/office/drawing/2014/main" id="{639CD12D-A7EB-E4CF-B73E-621125E8D38A}"/>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backgroundRemoval t="6530" b="95903" l="2805" r="97683">
                        <a14:foregroundMark x1="23415" y1="19590" x2="27317" y2="11012"/>
                        <a14:foregroundMark x1="27317" y1="11012" x2="33415" y2="13828"/>
                        <a14:foregroundMark x1="33415" y1="13828" x2="29268" y2="19974"/>
                        <a14:foregroundMark x1="29268" y1="19974" x2="23049" y2="19334"/>
                        <a14:foregroundMark x1="31585" y1="8067" x2="24390" y2="6914"/>
                        <a14:foregroundMark x1="2805" y1="95006" x2="13537" y2="77081"/>
                        <a14:foregroundMark x1="37195" y1="95903" x2="35488" y2="90397"/>
                        <a14:foregroundMark x1="90000" y1="55186" x2="97683" y2="54802"/>
                        <a14:foregroundMark x1="97683" y1="54802" x2="97683" y2="54802"/>
                        <a14:foregroundMark x1="79878" y1="86940" x2="78537" y2="90141"/>
                        <a14:foregroundMark x1="60854" y1="89245" x2="58415" y2="93086"/>
                      </a14:backgroundRemoval>
                    </a14:imgEffect>
                  </a14:imgLayer>
                </a14:imgProps>
              </a:ext>
              <a:ext uri="{28A0092B-C50C-407E-A947-70E740481C1C}">
                <a14:useLocalDpi xmlns:a14="http://schemas.microsoft.com/office/drawing/2010/main" val="0"/>
              </a:ext>
            </a:extLst>
          </a:blip>
          <a:srcRect/>
          <a:stretch>
            <a:fillRect/>
          </a:stretch>
        </p:blipFill>
        <p:spPr bwMode="auto">
          <a:xfrm>
            <a:off x="273050" y="5322121"/>
            <a:ext cx="1511300" cy="14393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n Pushing A Shopping Cart Comments - Person With Shopping Cart Icon -  Free Transparent PNG Download - PNGkey">
            <a:extLst>
              <a:ext uri="{FF2B5EF4-FFF2-40B4-BE49-F238E27FC236}">
                <a16:creationId xmlns:a16="http://schemas.microsoft.com/office/drawing/2014/main" id="{7933586B-04EB-A5AF-C171-1B7396D5CF29}"/>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backgroundRemoval t="6530" b="95903" l="2805" r="97683">
                        <a14:foregroundMark x1="23415" y1="19590" x2="27317" y2="11012"/>
                        <a14:foregroundMark x1="27317" y1="11012" x2="33415" y2="13828"/>
                        <a14:foregroundMark x1="33415" y1="13828" x2="29268" y2="19974"/>
                        <a14:foregroundMark x1="29268" y1="19974" x2="23049" y2="19334"/>
                        <a14:foregroundMark x1="31585" y1="8067" x2="24390" y2="6914"/>
                        <a14:foregroundMark x1="2805" y1="95006" x2="13537" y2="77081"/>
                        <a14:foregroundMark x1="37195" y1="95903" x2="35488" y2="90397"/>
                        <a14:foregroundMark x1="90000" y1="55186" x2="97683" y2="54802"/>
                        <a14:foregroundMark x1="97683" y1="54802" x2="97683" y2="54802"/>
                        <a14:foregroundMark x1="79878" y1="86940" x2="78537" y2="90141"/>
                        <a14:foregroundMark x1="60854" y1="89245" x2="58415" y2="9308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0636250" y="1595371"/>
            <a:ext cx="1104900" cy="10522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opping Icon in Material Design">
            <a:extLst>
              <a:ext uri="{FF2B5EF4-FFF2-40B4-BE49-F238E27FC236}">
                <a16:creationId xmlns:a16="http://schemas.microsoft.com/office/drawing/2014/main" id="{261705EB-A65F-0338-565C-73A218610EFE}"/>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backgroundRemoval t="5778" b="89778" l="9778" r="89778">
                        <a14:foregroundMark x1="56889" y1="10667" x2="48444" y2="9778"/>
                        <a14:foregroundMark x1="55556" y1="8000" x2="48889" y2="5778"/>
                      </a14:backgroundRemoval>
                    </a14:imgEffect>
                  </a14:imgLayer>
                </a14:imgProps>
              </a:ext>
              <a:ext uri="{28A0092B-C50C-407E-A947-70E740481C1C}">
                <a14:useLocalDpi xmlns:a14="http://schemas.microsoft.com/office/drawing/2010/main" val="0"/>
              </a:ext>
            </a:extLst>
          </a:blip>
          <a:srcRect/>
          <a:stretch>
            <a:fillRect/>
          </a:stretch>
        </p:blipFill>
        <p:spPr bwMode="auto">
          <a:xfrm rot="21276484">
            <a:off x="4505523" y="738174"/>
            <a:ext cx="732724" cy="7327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Shopping Icon in Material Design">
            <a:extLst>
              <a:ext uri="{FF2B5EF4-FFF2-40B4-BE49-F238E27FC236}">
                <a16:creationId xmlns:a16="http://schemas.microsoft.com/office/drawing/2014/main" id="{96EACCCE-091E-62D8-461D-0FB2FA6DA9ED}"/>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backgroundRemoval t="5778" b="89778" l="9778" r="89778">
                        <a14:foregroundMark x1="56889" y1="10667" x2="48444" y2="9778"/>
                        <a14:foregroundMark x1="55556" y1="8000" x2="48889" y2="5778"/>
                      </a14:backgroundRemoval>
                    </a14:imgEffect>
                  </a14:imgLayer>
                </a14:imgProps>
              </a:ext>
              <a:ext uri="{28A0092B-C50C-407E-A947-70E740481C1C}">
                <a14:useLocalDpi xmlns:a14="http://schemas.microsoft.com/office/drawing/2010/main" val="0"/>
              </a:ext>
            </a:extLst>
          </a:blip>
          <a:srcRect/>
          <a:stretch>
            <a:fillRect/>
          </a:stretch>
        </p:blipFill>
        <p:spPr bwMode="auto">
          <a:xfrm rot="1366038">
            <a:off x="11474607" y="6161429"/>
            <a:ext cx="563562" cy="56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76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8125-AB73-5A13-8A69-4D2ACA06C97B}"/>
              </a:ext>
            </a:extLst>
          </p:cNvPr>
          <p:cNvSpPr>
            <a:spLocks noGrp="1"/>
          </p:cNvSpPr>
          <p:nvPr>
            <p:ph type="title"/>
          </p:nvPr>
        </p:nvSpPr>
        <p:spPr/>
        <p:txBody>
          <a:bodyPr/>
          <a:lstStyle/>
          <a:p>
            <a:r>
              <a:rPr lang="en-GB" dirty="0"/>
              <a:t>What did the mentoring students learn?</a:t>
            </a:r>
          </a:p>
        </p:txBody>
      </p:sp>
      <p:sp>
        <p:nvSpPr>
          <p:cNvPr id="3" name="Content Placeholder 2">
            <a:extLst>
              <a:ext uri="{FF2B5EF4-FFF2-40B4-BE49-F238E27FC236}">
                <a16:creationId xmlns:a16="http://schemas.microsoft.com/office/drawing/2014/main" id="{AB01905B-398A-C0E8-4F88-7A2718A881A2}"/>
              </a:ext>
            </a:extLst>
          </p:cNvPr>
          <p:cNvSpPr>
            <a:spLocks noGrp="1"/>
          </p:cNvSpPr>
          <p:nvPr>
            <p:ph sz="half" idx="1"/>
          </p:nvPr>
        </p:nvSpPr>
        <p:spPr>
          <a:xfrm>
            <a:off x="1103312" y="1751633"/>
            <a:ext cx="4396339" cy="4504706"/>
          </a:xfrm>
        </p:spPr>
        <p:txBody>
          <a:bodyPr>
            <a:normAutofit fontScale="92500" lnSpcReduction="10000"/>
          </a:bodyPr>
          <a:lstStyle/>
          <a:p>
            <a:pPr marL="0" indent="0">
              <a:spcBef>
                <a:spcPts val="0"/>
              </a:spcBef>
              <a:buNone/>
            </a:pPr>
            <a:r>
              <a:rPr lang="en-GB" b="1" u="sng" dirty="0" err="1"/>
              <a:t>Eliyan</a:t>
            </a:r>
            <a:endParaRPr lang="en-GB" b="1" u="sng" dirty="0"/>
          </a:p>
          <a:p>
            <a:pPr marL="0" indent="0">
              <a:spcBef>
                <a:spcPts val="0"/>
              </a:spcBef>
              <a:buNone/>
            </a:pPr>
            <a:r>
              <a:rPr lang="en-GB" dirty="0"/>
              <a:t>Through this experience I’ve learnt to create user validation in our code which has been a fun and interesting experience, I’ve also learnt to code different sets of code within our program, such as: clothing sizes and how to code whether an item is in stock or not.</a:t>
            </a:r>
          </a:p>
          <a:p>
            <a:pPr marL="0" indent="0">
              <a:spcBef>
                <a:spcPts val="0"/>
              </a:spcBef>
              <a:buNone/>
            </a:pPr>
            <a:endParaRPr lang="en-GB" dirty="0"/>
          </a:p>
          <a:p>
            <a:pPr marL="0" indent="0">
              <a:spcBef>
                <a:spcPts val="0"/>
              </a:spcBef>
              <a:buNone/>
            </a:pPr>
            <a:r>
              <a:rPr lang="en-GB" dirty="0"/>
              <a:t>This has been one of the longer programs we’ve done and learning how to expand each section of the code and to extend it has been a great experience. I’ve also learnt how to use </a:t>
            </a:r>
            <a:r>
              <a:rPr lang="en-GB" dirty="0" err="1"/>
              <a:t>Pycharm</a:t>
            </a:r>
            <a:r>
              <a:rPr lang="en-GB" dirty="0"/>
              <a:t> and GitHub so that I can use these resources in the future to effectively improve further programs.</a:t>
            </a:r>
          </a:p>
        </p:txBody>
      </p:sp>
      <p:sp>
        <p:nvSpPr>
          <p:cNvPr id="4" name="Content Placeholder 3">
            <a:extLst>
              <a:ext uri="{FF2B5EF4-FFF2-40B4-BE49-F238E27FC236}">
                <a16:creationId xmlns:a16="http://schemas.microsoft.com/office/drawing/2014/main" id="{C1B7594E-FDA2-4F54-B157-40877EB90EC6}"/>
              </a:ext>
            </a:extLst>
          </p:cNvPr>
          <p:cNvSpPr>
            <a:spLocks noGrp="1"/>
          </p:cNvSpPr>
          <p:nvPr>
            <p:ph sz="half" idx="2"/>
          </p:nvPr>
        </p:nvSpPr>
        <p:spPr>
          <a:xfrm>
            <a:off x="5654493" y="1746820"/>
            <a:ext cx="4396341" cy="4509518"/>
          </a:xfrm>
        </p:spPr>
        <p:txBody>
          <a:bodyPr>
            <a:normAutofit fontScale="92500" lnSpcReduction="10000"/>
          </a:bodyPr>
          <a:lstStyle/>
          <a:p>
            <a:pPr marL="0" indent="0">
              <a:spcBef>
                <a:spcPts val="0"/>
              </a:spcBef>
              <a:buNone/>
            </a:pPr>
            <a:r>
              <a:rPr lang="en-GB" b="1" u="sng" dirty="0"/>
              <a:t>Sean</a:t>
            </a:r>
          </a:p>
          <a:p>
            <a:pPr marL="0" indent="0">
              <a:spcBef>
                <a:spcPts val="0"/>
              </a:spcBef>
              <a:buNone/>
            </a:pPr>
            <a:r>
              <a:rPr lang="en-GB" dirty="0"/>
              <a:t>Yet to be added.</a:t>
            </a:r>
          </a:p>
          <a:p>
            <a:pPr marL="0" indent="0">
              <a:spcBef>
                <a:spcPts val="0"/>
              </a:spcBef>
              <a:buNone/>
            </a:pPr>
            <a:endParaRPr lang="en-GB" dirty="0"/>
          </a:p>
        </p:txBody>
      </p:sp>
    </p:spTree>
    <p:extLst>
      <p:ext uri="{BB962C8B-B14F-4D97-AF65-F5344CB8AC3E}">
        <p14:creationId xmlns:p14="http://schemas.microsoft.com/office/powerpoint/2010/main" val="254529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20C9-A917-2714-44B9-7C7B2638BDDD}"/>
              </a:ext>
            </a:extLst>
          </p:cNvPr>
          <p:cNvSpPr>
            <a:spLocks noGrp="1"/>
          </p:cNvSpPr>
          <p:nvPr>
            <p:ph type="title"/>
          </p:nvPr>
        </p:nvSpPr>
        <p:spPr/>
        <p:txBody>
          <a:bodyPr/>
          <a:lstStyle/>
          <a:p>
            <a:r>
              <a:rPr lang="en-GB" dirty="0"/>
              <a:t>Data validation</a:t>
            </a:r>
            <a:br>
              <a:rPr lang="en-GB" dirty="0"/>
            </a:br>
            <a:r>
              <a:rPr lang="en-GB" sz="1600" dirty="0">
                <a:solidFill>
                  <a:schemeClr val="accent1">
                    <a:lumMod val="60000"/>
                    <a:lumOff val="40000"/>
                  </a:schemeClr>
                </a:solidFill>
              </a:rPr>
              <a:t>Why and how it was taught to the first years</a:t>
            </a:r>
            <a:endParaRPr lang="en-GB" sz="4800"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FED044A5-4760-2C95-2159-33CEB20A0F45}"/>
              </a:ext>
            </a:extLst>
          </p:cNvPr>
          <p:cNvSpPr>
            <a:spLocks noGrp="1"/>
          </p:cNvSpPr>
          <p:nvPr>
            <p:ph sz="half" idx="1"/>
          </p:nvPr>
        </p:nvSpPr>
        <p:spPr>
          <a:xfrm>
            <a:off x="1103312" y="2060574"/>
            <a:ext cx="8947522" cy="4712291"/>
          </a:xfrm>
        </p:spPr>
        <p:txBody>
          <a:bodyPr>
            <a:normAutofit/>
          </a:bodyPr>
          <a:lstStyle/>
          <a:p>
            <a:pPr marL="0" indent="0">
              <a:spcBef>
                <a:spcPts val="0"/>
              </a:spcBef>
              <a:buNone/>
            </a:pPr>
            <a:r>
              <a:rPr lang="en-GB" dirty="0"/>
              <a:t>To prevent </a:t>
            </a:r>
            <a:r>
              <a:rPr lang="en-GB" b="1" dirty="0"/>
              <a:t>syntax errors </a:t>
            </a:r>
            <a:r>
              <a:rPr lang="en-GB" dirty="0"/>
              <a:t>and </a:t>
            </a:r>
            <a:r>
              <a:rPr lang="en-GB" b="1" dirty="0"/>
              <a:t>logic errors</a:t>
            </a:r>
            <a:r>
              <a:rPr lang="en-GB" dirty="0"/>
              <a:t>, </a:t>
            </a:r>
          </a:p>
          <a:p>
            <a:pPr marL="0" indent="0">
              <a:spcBef>
                <a:spcPts val="0"/>
              </a:spcBef>
              <a:buNone/>
            </a:pPr>
            <a:r>
              <a:rPr lang="en-GB" dirty="0"/>
              <a:t>data validation is implemented on </a:t>
            </a:r>
          </a:p>
          <a:p>
            <a:pPr marL="0" indent="0">
              <a:spcBef>
                <a:spcPts val="0"/>
              </a:spcBef>
              <a:buNone/>
            </a:pPr>
            <a:r>
              <a:rPr lang="en-GB" dirty="0"/>
              <a:t>almost every process in the program.</a:t>
            </a:r>
          </a:p>
          <a:p>
            <a:pPr marL="0" indent="0">
              <a:spcBef>
                <a:spcPts val="0"/>
              </a:spcBef>
              <a:buNone/>
            </a:pPr>
            <a:endParaRPr lang="en-GB" dirty="0"/>
          </a:p>
          <a:p>
            <a:pPr marL="0" indent="0">
              <a:spcBef>
                <a:spcPts val="0"/>
              </a:spcBef>
              <a:buNone/>
            </a:pPr>
            <a:r>
              <a:rPr lang="en-GB" dirty="0"/>
              <a:t>The main method utilised was using 				statements.</a:t>
            </a:r>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spcBef>
                <a:spcPts val="0"/>
              </a:spcBef>
              <a:buNone/>
            </a:pPr>
            <a:endParaRPr lang="en-GB" dirty="0"/>
          </a:p>
          <a:p>
            <a:pPr marL="0" indent="0">
              <a:spcBef>
                <a:spcPts val="0"/>
              </a:spcBef>
              <a:buNone/>
            </a:pPr>
            <a:r>
              <a:rPr lang="en-GB" dirty="0"/>
              <a:t>The basic concept is that by taking in every input as a string, the if-else statements can request exact inputs without risking the program from crashing due to an invalid data type.</a:t>
            </a:r>
          </a:p>
        </p:txBody>
      </p:sp>
      <p:pic>
        <p:nvPicPr>
          <p:cNvPr id="7" name="Picture 6">
            <a:extLst>
              <a:ext uri="{FF2B5EF4-FFF2-40B4-BE49-F238E27FC236}">
                <a16:creationId xmlns:a16="http://schemas.microsoft.com/office/drawing/2014/main" id="{7921199E-0855-3947-8DEC-F50348B360CA}"/>
              </a:ext>
            </a:extLst>
          </p:cNvPr>
          <p:cNvPicPr>
            <a:picLocks noChangeAspect="1"/>
          </p:cNvPicPr>
          <p:nvPr/>
        </p:nvPicPr>
        <p:blipFill>
          <a:blip r:embed="rId2"/>
          <a:stretch>
            <a:fillRect/>
          </a:stretch>
        </p:blipFill>
        <p:spPr>
          <a:xfrm>
            <a:off x="5719009" y="395116"/>
            <a:ext cx="4148945" cy="1137614"/>
          </a:xfrm>
          <a:prstGeom prst="rect">
            <a:avLst/>
          </a:prstGeom>
        </p:spPr>
      </p:pic>
      <p:pic>
        <p:nvPicPr>
          <p:cNvPr id="9" name="Picture 8">
            <a:extLst>
              <a:ext uri="{FF2B5EF4-FFF2-40B4-BE49-F238E27FC236}">
                <a16:creationId xmlns:a16="http://schemas.microsoft.com/office/drawing/2014/main" id="{F0E1AFF3-8747-05F8-1077-BCDFD2B41D80}"/>
              </a:ext>
            </a:extLst>
          </p:cNvPr>
          <p:cNvPicPr>
            <a:picLocks noChangeAspect="1"/>
          </p:cNvPicPr>
          <p:nvPr/>
        </p:nvPicPr>
        <p:blipFill>
          <a:blip r:embed="rId3"/>
          <a:stretch>
            <a:fillRect/>
          </a:stretch>
        </p:blipFill>
        <p:spPr>
          <a:xfrm>
            <a:off x="6318099" y="1708179"/>
            <a:ext cx="4148945" cy="1209049"/>
          </a:xfrm>
          <a:prstGeom prst="rect">
            <a:avLst/>
          </a:prstGeom>
        </p:spPr>
      </p:pic>
      <p:pic>
        <p:nvPicPr>
          <p:cNvPr id="11" name="Picture 10">
            <a:extLst>
              <a:ext uri="{FF2B5EF4-FFF2-40B4-BE49-F238E27FC236}">
                <a16:creationId xmlns:a16="http://schemas.microsoft.com/office/drawing/2014/main" id="{3E5E620C-1864-A06F-E40C-677F34BD598D}"/>
              </a:ext>
            </a:extLst>
          </p:cNvPr>
          <p:cNvPicPr>
            <a:picLocks noChangeAspect="1"/>
          </p:cNvPicPr>
          <p:nvPr/>
        </p:nvPicPr>
        <p:blipFill>
          <a:blip r:embed="rId4"/>
          <a:stretch>
            <a:fillRect/>
          </a:stretch>
        </p:blipFill>
        <p:spPr>
          <a:xfrm>
            <a:off x="5175444" y="3147547"/>
            <a:ext cx="1452889" cy="386549"/>
          </a:xfrm>
          <a:prstGeom prst="rect">
            <a:avLst/>
          </a:prstGeom>
        </p:spPr>
      </p:pic>
      <p:pic>
        <p:nvPicPr>
          <p:cNvPr id="13" name="Picture 12">
            <a:extLst>
              <a:ext uri="{FF2B5EF4-FFF2-40B4-BE49-F238E27FC236}">
                <a16:creationId xmlns:a16="http://schemas.microsoft.com/office/drawing/2014/main" id="{86725057-5460-A0C5-C21D-D3354BFE3ED3}"/>
              </a:ext>
            </a:extLst>
          </p:cNvPr>
          <p:cNvPicPr>
            <a:picLocks noChangeAspect="1"/>
          </p:cNvPicPr>
          <p:nvPr/>
        </p:nvPicPr>
        <p:blipFill>
          <a:blip r:embed="rId5"/>
          <a:stretch>
            <a:fillRect/>
          </a:stretch>
        </p:blipFill>
        <p:spPr>
          <a:xfrm>
            <a:off x="4057437" y="3589306"/>
            <a:ext cx="5401429" cy="495369"/>
          </a:xfrm>
          <a:prstGeom prst="rect">
            <a:avLst/>
          </a:prstGeom>
        </p:spPr>
      </p:pic>
      <p:pic>
        <p:nvPicPr>
          <p:cNvPr id="15" name="Picture 14">
            <a:extLst>
              <a:ext uri="{FF2B5EF4-FFF2-40B4-BE49-F238E27FC236}">
                <a16:creationId xmlns:a16="http://schemas.microsoft.com/office/drawing/2014/main" id="{A2BC2CD8-8A34-7603-2816-4F5D87D039E5}"/>
              </a:ext>
            </a:extLst>
          </p:cNvPr>
          <p:cNvPicPr>
            <a:picLocks noChangeAspect="1"/>
          </p:cNvPicPr>
          <p:nvPr/>
        </p:nvPicPr>
        <p:blipFill>
          <a:blip r:embed="rId6"/>
          <a:stretch>
            <a:fillRect/>
          </a:stretch>
        </p:blipFill>
        <p:spPr>
          <a:xfrm>
            <a:off x="1013749" y="4145213"/>
            <a:ext cx="2162477" cy="371527"/>
          </a:xfrm>
          <a:prstGeom prst="rect">
            <a:avLst/>
          </a:prstGeom>
        </p:spPr>
      </p:pic>
      <p:pic>
        <p:nvPicPr>
          <p:cNvPr id="17" name="Picture 16">
            <a:extLst>
              <a:ext uri="{FF2B5EF4-FFF2-40B4-BE49-F238E27FC236}">
                <a16:creationId xmlns:a16="http://schemas.microsoft.com/office/drawing/2014/main" id="{746F30F3-5C58-453B-2451-1C17221E6BF6}"/>
              </a:ext>
            </a:extLst>
          </p:cNvPr>
          <p:cNvPicPr>
            <a:picLocks noChangeAspect="1"/>
          </p:cNvPicPr>
          <p:nvPr/>
        </p:nvPicPr>
        <p:blipFill>
          <a:blip r:embed="rId7"/>
          <a:stretch>
            <a:fillRect/>
          </a:stretch>
        </p:blipFill>
        <p:spPr>
          <a:xfrm>
            <a:off x="2469089" y="4655446"/>
            <a:ext cx="2572109" cy="371527"/>
          </a:xfrm>
          <a:prstGeom prst="rect">
            <a:avLst/>
          </a:prstGeom>
        </p:spPr>
      </p:pic>
      <p:pic>
        <p:nvPicPr>
          <p:cNvPr id="19" name="Picture 18">
            <a:extLst>
              <a:ext uri="{FF2B5EF4-FFF2-40B4-BE49-F238E27FC236}">
                <a16:creationId xmlns:a16="http://schemas.microsoft.com/office/drawing/2014/main" id="{5D7556E3-FC79-89A1-AE7E-333DC9D1EB03}"/>
              </a:ext>
            </a:extLst>
          </p:cNvPr>
          <p:cNvPicPr>
            <a:picLocks noChangeAspect="1"/>
          </p:cNvPicPr>
          <p:nvPr/>
        </p:nvPicPr>
        <p:blipFill>
          <a:blip r:embed="rId8"/>
          <a:stretch>
            <a:fillRect/>
          </a:stretch>
        </p:blipFill>
        <p:spPr>
          <a:xfrm>
            <a:off x="5577073" y="4841210"/>
            <a:ext cx="5091920" cy="510867"/>
          </a:xfrm>
          <a:prstGeom prst="rect">
            <a:avLst/>
          </a:prstGeom>
        </p:spPr>
      </p:pic>
    </p:spTree>
    <p:extLst>
      <p:ext uri="{BB962C8B-B14F-4D97-AF65-F5344CB8AC3E}">
        <p14:creationId xmlns:p14="http://schemas.microsoft.com/office/powerpoint/2010/main" val="13881884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549</TotalTime>
  <Words>662</Words>
  <Application>Microsoft Office PowerPoint</Application>
  <PresentationFormat>Widescreen</PresentationFormat>
  <Paragraphs>75</Paragraphs>
  <Slides>11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 3</vt:lpstr>
      <vt:lpstr>Ion</vt:lpstr>
      <vt:lpstr>T-Level Mentoring Project</vt:lpstr>
      <vt:lpstr>What was required?</vt:lpstr>
      <vt:lpstr>How did the program meet the spec?</vt:lpstr>
      <vt:lpstr>The user experience</vt:lpstr>
      <vt:lpstr>The main menu</vt:lpstr>
      <vt:lpstr>Browse items</vt:lpstr>
      <vt:lpstr>View cart</vt:lpstr>
      <vt:lpstr>What did the mentoring students learn?</vt:lpstr>
      <vt:lpstr>Data validation Why and how it was taught to the first years</vt:lpstr>
      <vt:lpstr>Colorama The best colour module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T-Level Mentoring Project</dc:title>
  <dc:creator>Amelia Timlin</dc:creator>
  <cp:lastModifiedBy>Amelia Timlin</cp:lastModifiedBy>
  <cp:revision>6</cp:revision>
  <dcterms:created xsi:type="dcterms:W3CDTF">2022-10-27T23:32:03Z</dcterms:created>
  <dcterms:modified xsi:type="dcterms:W3CDTF">2022-11-04T02:52:01Z</dcterms:modified>
</cp:coreProperties>
</file>